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71"/>
  </p:notesMasterIdLst>
  <p:sldIdLst>
    <p:sldId id="256" r:id="rId2"/>
    <p:sldId id="257" r:id="rId3"/>
    <p:sldId id="304" r:id="rId4"/>
    <p:sldId id="366" r:id="rId5"/>
    <p:sldId id="258" r:id="rId6"/>
    <p:sldId id="276" r:id="rId7"/>
    <p:sldId id="259" r:id="rId8"/>
    <p:sldId id="277" r:id="rId9"/>
    <p:sldId id="260" r:id="rId10"/>
    <p:sldId id="279" r:id="rId11"/>
    <p:sldId id="281" r:id="rId12"/>
    <p:sldId id="261" r:id="rId13"/>
    <p:sldId id="278" r:id="rId14"/>
    <p:sldId id="280" r:id="rId15"/>
    <p:sldId id="282" r:id="rId16"/>
    <p:sldId id="262" r:id="rId17"/>
    <p:sldId id="263" r:id="rId18"/>
    <p:sldId id="283" r:id="rId19"/>
    <p:sldId id="264" r:id="rId20"/>
    <p:sldId id="265" r:id="rId21"/>
    <p:sldId id="266" r:id="rId22"/>
    <p:sldId id="284" r:id="rId23"/>
    <p:sldId id="267" r:id="rId24"/>
    <p:sldId id="268" r:id="rId25"/>
    <p:sldId id="285" r:id="rId26"/>
    <p:sldId id="286" r:id="rId27"/>
    <p:sldId id="269" r:id="rId28"/>
    <p:sldId id="270" r:id="rId29"/>
    <p:sldId id="271" r:id="rId30"/>
    <p:sldId id="272" r:id="rId31"/>
    <p:sldId id="273" r:id="rId32"/>
    <p:sldId id="287" r:id="rId33"/>
    <p:sldId id="274" r:id="rId34"/>
    <p:sldId id="275" r:id="rId35"/>
    <p:sldId id="289" r:id="rId36"/>
    <p:sldId id="288"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3" r:id="rId50"/>
    <p:sldId id="302"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8" r:id="rId64"/>
    <p:sldId id="317"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8" r:id="rId133"/>
    <p:sldId id="387"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Lst>
  <p:sldSz cx="9144000" cy="5143500" type="screen16x9"/>
  <p:notesSz cx="6858000" cy="9144000"/>
  <p:embeddedFontLst>
    <p:embeddedFont>
      <p:font typeface="Average" panose="020B0604020202020204" charset="0"/>
      <p:regular r:id="rId172"/>
    </p:embeddedFont>
    <p:embeddedFont>
      <p:font typeface="Cambria Math" panose="02040503050406030204" pitchFamily="18" charset="0"/>
      <p:regular r:id="rId173"/>
    </p:embeddedFont>
    <p:embeddedFont>
      <p:font typeface="Oswald" panose="020B0604020202020204" charset="0"/>
      <p:regular r:id="rId174"/>
      <p:bold r:id="rId1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88" autoAdjust="0"/>
    <p:restoredTop sz="72182" autoAdjust="0"/>
  </p:normalViewPr>
  <p:slideViewPr>
    <p:cSldViewPr snapToGrid="0">
      <p:cViewPr varScale="1">
        <p:scale>
          <a:sx n="65" d="100"/>
          <a:sy n="65" d="100"/>
        </p:scale>
        <p:origin x="1554"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font" Target="fonts/font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3.fntdata"/><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8733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0276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7314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959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5919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7101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04693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5995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2778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81270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192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0161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41112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57124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05222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20431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95062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644281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4978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32433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81730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6783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7097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6892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29304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68400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75414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01260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5664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7078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717744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91856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9349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9379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412549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90974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44888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889841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91230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08557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0506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54700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516898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5207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67299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090056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47512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583158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67192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92906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98446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882699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413280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54765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8587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749503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767735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46669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78517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99782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960394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640945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77118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778503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243154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6253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498996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053369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87395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34155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583841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9451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643665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69491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605164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687032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9595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331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1879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152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04e9ad1a1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04e9ad1a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564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5277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014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3452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2998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096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39884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t>
            </a:r>
            <a:endParaRPr dirty="0"/>
          </a:p>
        </p:txBody>
      </p:sp>
    </p:spTree>
    <p:extLst>
      <p:ext uri="{BB962C8B-B14F-4D97-AF65-F5344CB8AC3E}">
        <p14:creationId xmlns:p14="http://schemas.microsoft.com/office/powerpoint/2010/main" val="865246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2711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637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04e9ad1a1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04e9ad1a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2191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5310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742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2968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5624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Link</a:t>
            </a:r>
            <a:r>
              <a:rPr lang="en-US" baseline="0" dirty="0" smtClean="0"/>
              <a:t> from page a to b. directed graph created ; calculate sum of the link</a:t>
            </a:r>
            <a:endParaRPr dirty="0"/>
          </a:p>
        </p:txBody>
      </p:sp>
    </p:spTree>
    <p:extLst>
      <p:ext uri="{BB962C8B-B14F-4D97-AF65-F5344CB8AC3E}">
        <p14:creationId xmlns:p14="http://schemas.microsoft.com/office/powerpoint/2010/main" val="3593250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Link</a:t>
            </a:r>
            <a:r>
              <a:rPr lang="en-US" baseline="0" dirty="0" smtClean="0"/>
              <a:t> from page a to b. directed graph created ; calculate sum of the link</a:t>
            </a:r>
            <a:endParaRPr dirty="0"/>
          </a:p>
        </p:txBody>
      </p:sp>
    </p:spTree>
    <p:extLst>
      <p:ext uri="{BB962C8B-B14F-4D97-AF65-F5344CB8AC3E}">
        <p14:creationId xmlns:p14="http://schemas.microsoft.com/office/powerpoint/2010/main" val="893045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Link</a:t>
            </a:r>
            <a:r>
              <a:rPr lang="en-US" baseline="0" dirty="0" smtClean="0"/>
              <a:t> from page a to b. directed graph created ; calculate sum of the link</a:t>
            </a:r>
            <a:endParaRPr dirty="0"/>
          </a:p>
        </p:txBody>
      </p:sp>
    </p:spTree>
    <p:extLst>
      <p:ext uri="{BB962C8B-B14F-4D97-AF65-F5344CB8AC3E}">
        <p14:creationId xmlns:p14="http://schemas.microsoft.com/office/powerpoint/2010/main" val="3436554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Link</a:t>
            </a:r>
            <a:r>
              <a:rPr lang="en-US" baseline="0" dirty="0" smtClean="0"/>
              <a:t> from page a to b. directed graph created ; calculate sum of the link</a:t>
            </a:r>
            <a:endParaRPr dirty="0"/>
          </a:p>
        </p:txBody>
      </p:sp>
    </p:spTree>
    <p:extLst>
      <p:ext uri="{BB962C8B-B14F-4D97-AF65-F5344CB8AC3E}">
        <p14:creationId xmlns:p14="http://schemas.microsoft.com/office/powerpoint/2010/main" val="2704944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981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Link</a:t>
            </a:r>
            <a:r>
              <a:rPr lang="en-US" baseline="0" dirty="0" smtClean="0"/>
              <a:t> from page a to b. directed graph created ; calculate sum of the link</a:t>
            </a:r>
            <a:endParaRPr dirty="0"/>
          </a:p>
        </p:txBody>
      </p:sp>
    </p:spTree>
    <p:extLst>
      <p:ext uri="{BB962C8B-B14F-4D97-AF65-F5344CB8AC3E}">
        <p14:creationId xmlns:p14="http://schemas.microsoft.com/office/powerpoint/2010/main" val="2642537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04e9ad1a1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04e9ad1a1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4984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Link</a:t>
            </a:r>
            <a:r>
              <a:rPr lang="en-US" baseline="0" dirty="0" smtClean="0"/>
              <a:t> from page a to b. directed graph created ; calculate sum of the link</a:t>
            </a:r>
            <a:endParaRPr dirty="0"/>
          </a:p>
        </p:txBody>
      </p:sp>
    </p:spTree>
    <p:extLst>
      <p:ext uri="{BB962C8B-B14F-4D97-AF65-F5344CB8AC3E}">
        <p14:creationId xmlns:p14="http://schemas.microsoft.com/office/powerpoint/2010/main" val="91682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Link</a:t>
            </a:r>
            <a:r>
              <a:rPr lang="en-US" baseline="0" dirty="0" smtClean="0"/>
              <a:t> from page a to b. directed graph created ; calculate sum of the link</a:t>
            </a:r>
            <a:endParaRPr dirty="0"/>
          </a:p>
        </p:txBody>
      </p:sp>
    </p:spTree>
    <p:extLst>
      <p:ext uri="{BB962C8B-B14F-4D97-AF65-F5344CB8AC3E}">
        <p14:creationId xmlns:p14="http://schemas.microsoft.com/office/powerpoint/2010/main" val="2617292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78135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1868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3011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2782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39558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6105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3982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5010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2019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268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616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85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985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2249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840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23651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903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696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48878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3877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71430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5880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543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418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88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270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05288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94908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0022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10137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9913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9367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1016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14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7246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8423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4294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0370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027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0219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8647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825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4622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8914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43175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8084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56604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290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32506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1416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1350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4811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9031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6689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10142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4236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063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3278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5389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04e9ad1a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04e9ad1a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7199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04e9ad1a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04e9ad1a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4320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3.JPG"/></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5.xml"/><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48.jpg"/></Relationships>
</file>

<file path=ppt/slides/_rels/slide1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G"/></Relationships>
</file>

<file path=ppt/slides/_rels/slide1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7.xml"/><Relationship Id="rId1" Type="http://schemas.openxmlformats.org/officeDocument/2006/relationships/slideLayout" Target="../slideLayouts/slideLayout3.xml"/><Relationship Id="rId4" Type="http://schemas.openxmlformats.org/officeDocument/2006/relationships/image" Target="../media/image73.jpg"/></Relationships>
</file>

<file path=ppt/slides/_rels/slide13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1.JP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3.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1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14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9.xml"/><Relationship Id="rId1" Type="http://schemas.openxmlformats.org/officeDocument/2006/relationships/slideLayout" Target="../slideLayouts/slideLayout3.xml"/><Relationship Id="rId4" Type="http://schemas.openxmlformats.org/officeDocument/2006/relationships/image" Target="../media/image77.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7.xml"/><Relationship Id="rId1" Type="http://schemas.openxmlformats.org/officeDocument/2006/relationships/slideLayout" Target="../slideLayouts/slideLayout3.xml"/><Relationship Id="rId4" Type="http://schemas.openxmlformats.org/officeDocument/2006/relationships/image" Target="../media/image81.jpg"/></Relationships>
</file>

<file path=ppt/slides/_rels/slide15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64.xml"/><Relationship Id="rId1" Type="http://schemas.openxmlformats.org/officeDocument/2006/relationships/slideLayout" Target="../slideLayouts/slideLayout3.xml"/><Relationship Id="rId4" Type="http://schemas.openxmlformats.org/officeDocument/2006/relationships/image" Target="../media/image87.JPG"/></Relationships>
</file>

<file path=ppt/slides/_rels/slide16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9.JP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1.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JP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42.JPG"/></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Mathematics for Intelligence </a:t>
            </a:r>
            <a:endParaRPr dirty="0"/>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Treeleaf.AI</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a:t>26 August  2019</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Matrix</a:t>
            </a:r>
            <a:endParaRPr dirty="0"/>
          </a:p>
        </p:txBody>
      </p:sp>
      <mc:AlternateContent xmlns:mc="http://schemas.openxmlformats.org/markup-compatibility/2006" xmlns:a14="http://schemas.microsoft.com/office/drawing/2010/main">
        <mc:Choice Requires="a14">
          <p:sp>
            <p:nvSpPr>
              <p:cNvPr id="73" name="Google Shape;73;p15"/>
              <p:cNvSpPr txBox="1">
                <a:spLocks noGrp="1"/>
              </p:cNvSpPr>
              <p:nvPr>
                <p:ph type="body" idx="1"/>
              </p:nvPr>
            </p:nvSpPr>
            <p:spPr>
              <a:xfrm>
                <a:off x="311700" y="1152475"/>
                <a:ext cx="8520600" cy="1019225"/>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dirty="0" smtClean="0"/>
                  <a:t>Mathematically,</a:t>
                </a:r>
              </a:p>
              <a:p>
                <a:pPr lvl="0"/>
                <a:r>
                  <a:rPr lang="en-US" dirty="0" smtClean="0"/>
                  <a:t>The dot product of two vectors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𝑎</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𝑛</m:t>
                        </m:r>
                      </m:sub>
                    </m:sSub>
                    <m:r>
                      <a:rPr lang="en-US" b="0" i="1" smtClean="0">
                        <a:latin typeface="Cambria Math" panose="02040503050406030204" pitchFamily="18" charset="0"/>
                      </a:rPr>
                      <m:t>]</m:t>
                    </m:r>
                  </m:oMath>
                </a14:m>
                <a:r>
                  <a:rPr lang="en-US" dirty="0" smtClean="0"/>
                  <a:t> is defined as,</a:t>
                </a:r>
              </a:p>
              <a:p>
                <a:pPr lvl="0"/>
                <a:endParaRPr lang="en-US" dirty="0" smtClean="0"/>
              </a:p>
            </p:txBody>
          </p:sp>
        </mc:Choice>
        <mc:Fallback xmlns="">
          <p:sp>
            <p:nvSpPr>
              <p:cNvPr id="73" name="Google Shape;73;p15"/>
              <p:cNvSpPr txBox="1">
                <a:spLocks noGrp="1" noRot="1" noChangeAspect="1" noMove="1" noResize="1" noEditPoints="1" noAdjustHandles="1" noChangeArrowheads="1" noChangeShapeType="1" noTextEdit="1"/>
              </p:cNvSpPr>
              <p:nvPr>
                <p:ph type="body" idx="1"/>
              </p:nvPr>
            </p:nvSpPr>
            <p:spPr>
              <a:xfrm>
                <a:off x="311700" y="1152475"/>
                <a:ext cx="8520600" cy="1019225"/>
              </a:xfrm>
              <a:prstGeom prst="rect">
                <a:avLst/>
              </a:prstGeom>
              <a:blipFill>
                <a:blip r:embed="rId3"/>
                <a:stretch>
                  <a:fillRect b="-14371"/>
                </a:stretch>
              </a:blipFill>
            </p:spPr>
            <p:txBody>
              <a:bodyPr/>
              <a:lstStyle/>
              <a:p>
                <a:r>
                  <a:rPr lang="en-US">
                    <a:noFill/>
                  </a:rPr>
                  <a:t> </a:t>
                </a:r>
              </a:p>
            </p:txBody>
          </p:sp>
        </mc:Fallback>
      </mc:AlternateContent>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91" y="2300287"/>
            <a:ext cx="3636818" cy="650731"/>
          </a:xfrm>
          <a:prstGeom prst="rect">
            <a:avLst/>
          </a:prstGeom>
        </p:spPr>
      </p:pic>
      <p:sp>
        <p:nvSpPr>
          <p:cNvPr id="6" name="Google Shape;73;p15"/>
          <p:cNvSpPr txBox="1">
            <a:spLocks/>
          </p:cNvSpPr>
          <p:nvPr/>
        </p:nvSpPr>
        <p:spPr>
          <a:xfrm>
            <a:off x="311700" y="3079605"/>
            <a:ext cx="8520600" cy="447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r>
              <a:rPr lang="en-US" dirty="0" smtClean="0"/>
              <a:t>The Matrix multiplication for two matrices,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0301" y="3527033"/>
            <a:ext cx="2306782" cy="907905"/>
          </a:xfrm>
          <a:prstGeom prst="rect">
            <a:avLst/>
          </a:prstGeom>
        </p:spPr>
      </p:pic>
    </p:spTree>
    <p:extLst>
      <p:ext uri="{BB962C8B-B14F-4D97-AF65-F5344CB8AC3E}">
        <p14:creationId xmlns:p14="http://schemas.microsoft.com/office/powerpoint/2010/main" val="32196228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Categorical Data</a:t>
            </a:r>
            <a:endParaRPr dirty="0"/>
          </a:p>
        </p:txBody>
      </p:sp>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is the data that generally takes a limited number of possible values.  These data should not be represent in numerical value, since it can be textual in nature.</a:t>
            </a:r>
          </a:p>
          <a:p>
            <a:pPr marL="285750" indent="-285750">
              <a:spcAft>
                <a:spcPts val="1600"/>
              </a:spcAft>
            </a:pPr>
            <a:r>
              <a:rPr lang="en-US" dirty="0" smtClean="0"/>
              <a:t>There are generally three ways to manage categorical data as, </a:t>
            </a:r>
          </a:p>
          <a:p>
            <a:pPr marL="0" indent="0">
              <a:spcAft>
                <a:spcPts val="1600"/>
              </a:spcAft>
              <a:buNone/>
            </a:pPr>
            <a:r>
              <a:rPr lang="en-US" dirty="0" smtClean="0"/>
              <a:t>	1. One hot Encoding</a:t>
            </a:r>
          </a:p>
          <a:p>
            <a:pPr marL="0" indent="0">
              <a:spcAft>
                <a:spcPts val="1600"/>
              </a:spcAft>
              <a:buNone/>
            </a:pPr>
            <a:r>
              <a:rPr lang="en-US" dirty="0"/>
              <a:t>	</a:t>
            </a:r>
            <a:r>
              <a:rPr lang="en-US" dirty="0" smtClean="0"/>
              <a:t>2. Dummy Coding Schema</a:t>
            </a:r>
          </a:p>
          <a:p>
            <a:pPr marL="0" indent="0">
              <a:spcAft>
                <a:spcPts val="1600"/>
              </a:spcAft>
              <a:buNone/>
            </a:pPr>
            <a:r>
              <a:rPr lang="en-US" dirty="0"/>
              <a:t>	</a:t>
            </a:r>
            <a:r>
              <a:rPr lang="en-US" dirty="0" smtClean="0"/>
              <a:t>3. Effect Coding Schema</a:t>
            </a:r>
          </a:p>
          <a:p>
            <a:pPr marL="0" indent="0">
              <a:spcAft>
                <a:spcPts val="1600"/>
              </a:spcAft>
              <a:buNone/>
            </a:pPr>
            <a:r>
              <a:rPr lang="en-US" dirty="0" smtClean="0"/>
              <a:t>Suppose, we have the data as, Weather = (Sunny, Cloudy, Rainy). Then we have to solve this problem with different methodology as,</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100</a:t>
            </a:fld>
            <a:endParaRPr/>
          </a:p>
        </p:txBody>
      </p:sp>
    </p:spTree>
    <p:extLst>
      <p:ext uri="{BB962C8B-B14F-4D97-AF65-F5344CB8AC3E}">
        <p14:creationId xmlns:p14="http://schemas.microsoft.com/office/powerpoint/2010/main" val="14049097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Missing Features</a:t>
            </a:r>
            <a:endParaRPr dirty="0"/>
          </a:p>
        </p:txBody>
      </p:sp>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342900">
              <a:spcAft>
                <a:spcPts val="1600"/>
              </a:spcAft>
              <a:buAutoNum type="arabicPeriod"/>
            </a:pPr>
            <a:r>
              <a:rPr lang="en-US" dirty="0" smtClean="0"/>
              <a:t>One hot Encoding Schema</a:t>
            </a:r>
          </a:p>
          <a:p>
            <a:pPr marL="0" indent="0">
              <a:spcAft>
                <a:spcPts val="1600"/>
              </a:spcAft>
              <a:buNone/>
            </a:pPr>
            <a:endParaRPr lang="en-US" dirty="0" smtClean="0"/>
          </a:p>
          <a:p>
            <a:pPr marL="0" indent="0">
              <a:spcAft>
                <a:spcPts val="1600"/>
              </a:spcAft>
              <a:buNone/>
            </a:pPr>
            <a:endParaRPr lang="en-US" dirty="0" smtClean="0"/>
          </a:p>
          <a:p>
            <a:pPr marL="0" indent="0">
              <a:spcAft>
                <a:spcPts val="1600"/>
              </a:spcAft>
              <a:buNone/>
            </a:pPr>
            <a:endParaRPr lang="en-US" dirty="0"/>
          </a:p>
          <a:p>
            <a:pPr marL="0" indent="0">
              <a:spcAft>
                <a:spcPts val="1600"/>
              </a:spcAft>
              <a:buNone/>
            </a:pPr>
            <a:endParaRPr lang="en-US" dirty="0" smtClean="0"/>
          </a:p>
          <a:p>
            <a:pPr marL="0" indent="0">
              <a:spcAft>
                <a:spcPts val="1600"/>
              </a:spcAft>
              <a:buNone/>
            </a:pPr>
            <a:r>
              <a:rPr lang="en-US" dirty="0" smtClean="0"/>
              <a:t>Here, It provides the m=3 size feature vector based on the given data. </a:t>
            </a:r>
          </a:p>
          <a:p>
            <a:pPr marL="285750" indent="-285750">
              <a:lnSpc>
                <a:spcPct val="100000"/>
              </a:lnSpc>
              <a:spcAft>
                <a:spcPts val="1600"/>
              </a:spcAft>
            </a:pPr>
            <a:r>
              <a:rPr lang="en-US" dirty="0" smtClean="0"/>
              <a:t>Replace with the binary value 1 if the column and row matched.</a:t>
            </a:r>
            <a:endParaRPr lang="en-US"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101</a:t>
            </a:fld>
            <a:endParaRPr/>
          </a:p>
        </p:txBody>
      </p:sp>
      <p:graphicFrame>
        <p:nvGraphicFramePr>
          <p:cNvPr id="2" name="Table 1"/>
          <p:cNvGraphicFramePr>
            <a:graphicFrameLocks noGrp="1"/>
          </p:cNvGraphicFramePr>
          <p:nvPr>
            <p:extLst>
              <p:ext uri="{D42A27DB-BD31-4B8C-83A1-F6EECF244321}">
                <p14:modId xmlns:p14="http://schemas.microsoft.com/office/powerpoint/2010/main" val="2350242742"/>
              </p:ext>
            </p:extLst>
          </p:nvPr>
        </p:nvGraphicFramePr>
        <p:xfrm>
          <a:off x="1235901" y="1679619"/>
          <a:ext cx="6096000" cy="182880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2408226402"/>
                    </a:ext>
                  </a:extLst>
                </a:gridCol>
                <a:gridCol w="1524000">
                  <a:extLst>
                    <a:ext uri="{9D8B030D-6E8A-4147-A177-3AD203B41FA5}">
                      <a16:colId xmlns:a16="http://schemas.microsoft.com/office/drawing/2014/main" val="1826813100"/>
                    </a:ext>
                  </a:extLst>
                </a:gridCol>
                <a:gridCol w="1524000">
                  <a:extLst>
                    <a:ext uri="{9D8B030D-6E8A-4147-A177-3AD203B41FA5}">
                      <a16:colId xmlns:a16="http://schemas.microsoft.com/office/drawing/2014/main" val="3372875309"/>
                    </a:ext>
                  </a:extLst>
                </a:gridCol>
                <a:gridCol w="1524000">
                  <a:extLst>
                    <a:ext uri="{9D8B030D-6E8A-4147-A177-3AD203B41FA5}">
                      <a16:colId xmlns:a16="http://schemas.microsoft.com/office/drawing/2014/main" val="2535150562"/>
                    </a:ext>
                  </a:extLst>
                </a:gridCol>
              </a:tblGrid>
              <a:tr h="269121">
                <a:tc>
                  <a:txBody>
                    <a:bodyPr/>
                    <a:lstStyle/>
                    <a:p>
                      <a:pPr algn="ctr"/>
                      <a:r>
                        <a:rPr lang="en-US" dirty="0" smtClean="0">
                          <a:solidFill>
                            <a:schemeClr val="bg1"/>
                          </a:solidFill>
                        </a:rPr>
                        <a:t>Weather</a:t>
                      </a:r>
                      <a:endParaRPr lang="en-US" dirty="0">
                        <a:solidFill>
                          <a:schemeClr val="bg1"/>
                        </a:solidFill>
                      </a:endParaRPr>
                    </a:p>
                  </a:txBody>
                  <a:tcPr/>
                </a:tc>
                <a:tc>
                  <a:txBody>
                    <a:bodyPr/>
                    <a:lstStyle/>
                    <a:p>
                      <a:pPr algn="ctr"/>
                      <a:r>
                        <a:rPr lang="en-US" dirty="0" smtClean="0">
                          <a:solidFill>
                            <a:schemeClr val="bg1"/>
                          </a:solidFill>
                        </a:rPr>
                        <a:t>S</a:t>
                      </a:r>
                      <a:endParaRPr lang="en-US" dirty="0">
                        <a:solidFill>
                          <a:schemeClr val="bg1"/>
                        </a:solidFill>
                      </a:endParaRPr>
                    </a:p>
                  </a:txBody>
                  <a:tcPr/>
                </a:tc>
                <a:tc>
                  <a:txBody>
                    <a:bodyPr/>
                    <a:lstStyle/>
                    <a:p>
                      <a:pPr algn="ctr"/>
                      <a:r>
                        <a:rPr lang="en-US" dirty="0" smtClean="0">
                          <a:solidFill>
                            <a:schemeClr val="bg1"/>
                          </a:solidFill>
                        </a:rPr>
                        <a:t>C</a:t>
                      </a:r>
                      <a:endParaRPr lang="en-US" dirty="0">
                        <a:solidFill>
                          <a:schemeClr val="bg1"/>
                        </a:solidFill>
                      </a:endParaRPr>
                    </a:p>
                  </a:txBody>
                  <a:tcPr/>
                </a:tc>
                <a:tc>
                  <a:txBody>
                    <a:bodyPr/>
                    <a:lstStyle/>
                    <a:p>
                      <a:pPr algn="ctr"/>
                      <a:r>
                        <a:rPr lang="en-US" dirty="0" smtClean="0">
                          <a:solidFill>
                            <a:schemeClr val="bg1"/>
                          </a:solidFill>
                        </a:rPr>
                        <a:t>R</a:t>
                      </a:r>
                      <a:endParaRPr lang="en-US" dirty="0">
                        <a:solidFill>
                          <a:schemeClr val="bg1"/>
                        </a:solidFill>
                      </a:endParaRPr>
                    </a:p>
                  </a:txBody>
                  <a:tcPr/>
                </a:tc>
                <a:extLst>
                  <a:ext uri="{0D108BD9-81ED-4DB2-BD59-A6C34878D82A}">
                    <a16:rowId xmlns:a16="http://schemas.microsoft.com/office/drawing/2014/main" val="447560942"/>
                  </a:ext>
                </a:extLst>
              </a:tr>
              <a:tr h="269121">
                <a:tc>
                  <a:txBody>
                    <a:bodyPr/>
                    <a:lstStyle/>
                    <a:p>
                      <a:pPr algn="ctr"/>
                      <a:r>
                        <a:rPr lang="en-US" b="1" dirty="0" smtClean="0">
                          <a:solidFill>
                            <a:schemeClr val="bg1"/>
                          </a:solidFill>
                        </a:rPr>
                        <a:t>S</a:t>
                      </a:r>
                      <a:endParaRPr lang="en-US" b="1"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2045412943"/>
                  </a:ext>
                </a:extLst>
              </a:tr>
              <a:tr h="269121">
                <a:tc>
                  <a:txBody>
                    <a:bodyPr/>
                    <a:lstStyle/>
                    <a:p>
                      <a:pPr algn="ctr"/>
                      <a:r>
                        <a:rPr lang="en-US" b="1" dirty="0" smtClean="0">
                          <a:solidFill>
                            <a:schemeClr val="bg1"/>
                          </a:solidFill>
                        </a:rPr>
                        <a:t>S</a:t>
                      </a:r>
                      <a:endParaRPr lang="en-US" b="1"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2892377302"/>
                  </a:ext>
                </a:extLst>
              </a:tr>
              <a:tr h="269121">
                <a:tc>
                  <a:txBody>
                    <a:bodyPr/>
                    <a:lstStyle/>
                    <a:p>
                      <a:pPr algn="ctr"/>
                      <a:r>
                        <a:rPr lang="en-US" b="1" dirty="0" smtClean="0">
                          <a:solidFill>
                            <a:schemeClr val="bg1"/>
                          </a:solidFill>
                        </a:rPr>
                        <a:t>C</a:t>
                      </a:r>
                      <a:endParaRPr lang="en-US" b="1"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2171986568"/>
                  </a:ext>
                </a:extLst>
              </a:tr>
              <a:tr h="269121">
                <a:tc>
                  <a:txBody>
                    <a:bodyPr/>
                    <a:lstStyle/>
                    <a:p>
                      <a:pPr algn="ctr"/>
                      <a:r>
                        <a:rPr lang="en-US" b="1" dirty="0" smtClean="0">
                          <a:solidFill>
                            <a:schemeClr val="bg1"/>
                          </a:solidFill>
                        </a:rPr>
                        <a:t>R</a:t>
                      </a:r>
                      <a:endParaRPr lang="en-US" b="1"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1359578480"/>
                  </a:ext>
                </a:extLst>
              </a:tr>
              <a:tr h="269121">
                <a:tc>
                  <a:txBody>
                    <a:bodyPr/>
                    <a:lstStyle/>
                    <a:p>
                      <a:pPr algn="ctr"/>
                      <a:r>
                        <a:rPr lang="en-US" b="1" dirty="0" smtClean="0">
                          <a:solidFill>
                            <a:schemeClr val="bg1"/>
                          </a:solidFill>
                        </a:rPr>
                        <a:t>R</a:t>
                      </a:r>
                      <a:endParaRPr lang="en-US" b="1" dirty="0">
                        <a:solidFill>
                          <a:schemeClr val="bg1"/>
                        </a:solidFill>
                      </a:endParaRPr>
                    </a:p>
                  </a:txBody>
                  <a:tcPr/>
                </a:tc>
                <a:tc>
                  <a:txBody>
                    <a:bodyPr/>
                    <a:lstStyle/>
                    <a:p>
                      <a:pPr algn="ctr"/>
                      <a:r>
                        <a:rPr lang="en-US" b="0" dirty="0" smtClean="0">
                          <a:solidFill>
                            <a:schemeClr val="bg1"/>
                          </a:solidFill>
                        </a:rPr>
                        <a:t>0</a:t>
                      </a:r>
                      <a:endParaRPr lang="en-US" b="0"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431730919"/>
                  </a:ext>
                </a:extLst>
              </a:tr>
            </a:tbl>
          </a:graphicData>
        </a:graphic>
      </p:graphicFrame>
    </p:spTree>
    <p:extLst>
      <p:ext uri="{BB962C8B-B14F-4D97-AF65-F5344CB8AC3E}">
        <p14:creationId xmlns:p14="http://schemas.microsoft.com/office/powerpoint/2010/main" val="27096648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Missing Features</a:t>
            </a:r>
            <a:endParaRPr dirty="0"/>
          </a:p>
        </p:txBody>
      </p:sp>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2. Dummy Coding Schema</a:t>
            </a:r>
          </a:p>
          <a:p>
            <a:pPr marL="0" indent="0">
              <a:spcAft>
                <a:spcPts val="1600"/>
              </a:spcAft>
              <a:buNone/>
            </a:pPr>
            <a:endParaRPr lang="en-US" dirty="0" smtClean="0"/>
          </a:p>
          <a:p>
            <a:pPr marL="0" indent="0">
              <a:spcAft>
                <a:spcPts val="1600"/>
              </a:spcAft>
              <a:buNone/>
            </a:pPr>
            <a:endParaRPr lang="en-US" dirty="0" smtClean="0"/>
          </a:p>
          <a:p>
            <a:pPr marL="0" indent="0">
              <a:spcAft>
                <a:spcPts val="1600"/>
              </a:spcAft>
              <a:buNone/>
            </a:pPr>
            <a:endParaRPr lang="en-US" dirty="0"/>
          </a:p>
          <a:p>
            <a:pPr marL="0" indent="0">
              <a:spcAft>
                <a:spcPts val="1600"/>
              </a:spcAft>
              <a:buNone/>
            </a:pPr>
            <a:endParaRPr lang="en-US" dirty="0"/>
          </a:p>
          <a:p>
            <a:pPr marL="0" indent="0">
              <a:spcAft>
                <a:spcPts val="1600"/>
              </a:spcAft>
              <a:buNone/>
            </a:pPr>
            <a:r>
              <a:rPr lang="en-US" dirty="0" smtClean="0"/>
              <a:t>Here, It provides the m-1 size feature vector based on the given data. </a:t>
            </a:r>
          </a:p>
          <a:p>
            <a:pPr marL="285750" indent="-285750">
              <a:spcAft>
                <a:spcPts val="1600"/>
              </a:spcAft>
            </a:pPr>
            <a:r>
              <a:rPr lang="en-US" dirty="0" smtClean="0"/>
              <a:t>If row has the Category that doesn’t have in the column, then whole row should be replace with 0 binary value.</a:t>
            </a:r>
            <a:endParaRPr lang="en-US"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102</a:t>
            </a:fld>
            <a:endParaRPr/>
          </a:p>
        </p:txBody>
      </p:sp>
      <p:graphicFrame>
        <p:nvGraphicFramePr>
          <p:cNvPr id="3" name="Table 2"/>
          <p:cNvGraphicFramePr>
            <a:graphicFrameLocks noGrp="1"/>
          </p:cNvGraphicFramePr>
          <p:nvPr>
            <p:extLst>
              <p:ext uri="{D42A27DB-BD31-4B8C-83A1-F6EECF244321}">
                <p14:modId xmlns:p14="http://schemas.microsoft.com/office/powerpoint/2010/main" val="290604658"/>
              </p:ext>
            </p:extLst>
          </p:nvPr>
        </p:nvGraphicFramePr>
        <p:xfrm>
          <a:off x="910225" y="1579410"/>
          <a:ext cx="6096000" cy="18288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593345771"/>
                    </a:ext>
                  </a:extLst>
                </a:gridCol>
                <a:gridCol w="2032000">
                  <a:extLst>
                    <a:ext uri="{9D8B030D-6E8A-4147-A177-3AD203B41FA5}">
                      <a16:colId xmlns:a16="http://schemas.microsoft.com/office/drawing/2014/main" val="717605992"/>
                    </a:ext>
                  </a:extLst>
                </a:gridCol>
                <a:gridCol w="2032000">
                  <a:extLst>
                    <a:ext uri="{9D8B030D-6E8A-4147-A177-3AD203B41FA5}">
                      <a16:colId xmlns:a16="http://schemas.microsoft.com/office/drawing/2014/main" val="3585220672"/>
                    </a:ext>
                  </a:extLst>
                </a:gridCol>
              </a:tblGrid>
              <a:tr h="294173">
                <a:tc>
                  <a:txBody>
                    <a:bodyPr/>
                    <a:lstStyle/>
                    <a:p>
                      <a:pPr algn="ctr"/>
                      <a:r>
                        <a:rPr lang="en-US" dirty="0" smtClean="0">
                          <a:solidFill>
                            <a:schemeClr val="bg1"/>
                          </a:solidFill>
                        </a:rPr>
                        <a:t>Weather</a:t>
                      </a:r>
                      <a:endParaRPr lang="en-US" dirty="0">
                        <a:solidFill>
                          <a:schemeClr val="bg1"/>
                        </a:solidFill>
                      </a:endParaRPr>
                    </a:p>
                  </a:txBody>
                  <a:tcPr/>
                </a:tc>
                <a:tc>
                  <a:txBody>
                    <a:bodyPr/>
                    <a:lstStyle/>
                    <a:p>
                      <a:pPr algn="ctr"/>
                      <a:r>
                        <a:rPr lang="en-US" dirty="0" smtClean="0">
                          <a:solidFill>
                            <a:schemeClr val="bg1"/>
                          </a:solidFill>
                        </a:rPr>
                        <a:t>C</a:t>
                      </a:r>
                      <a:endParaRPr lang="en-US" dirty="0">
                        <a:solidFill>
                          <a:schemeClr val="bg1"/>
                        </a:solidFill>
                      </a:endParaRPr>
                    </a:p>
                  </a:txBody>
                  <a:tcPr/>
                </a:tc>
                <a:tc>
                  <a:txBody>
                    <a:bodyPr/>
                    <a:lstStyle/>
                    <a:p>
                      <a:pPr algn="ctr"/>
                      <a:r>
                        <a:rPr lang="en-US" dirty="0" smtClean="0">
                          <a:solidFill>
                            <a:schemeClr val="bg1"/>
                          </a:solidFill>
                        </a:rPr>
                        <a:t>R</a:t>
                      </a:r>
                      <a:endParaRPr lang="en-US" dirty="0">
                        <a:solidFill>
                          <a:schemeClr val="bg1"/>
                        </a:solidFill>
                      </a:endParaRPr>
                    </a:p>
                  </a:txBody>
                  <a:tcPr/>
                </a:tc>
                <a:extLst>
                  <a:ext uri="{0D108BD9-81ED-4DB2-BD59-A6C34878D82A}">
                    <a16:rowId xmlns:a16="http://schemas.microsoft.com/office/drawing/2014/main" val="3361072788"/>
                  </a:ext>
                </a:extLst>
              </a:tr>
              <a:tr h="294173">
                <a:tc>
                  <a:txBody>
                    <a:bodyPr/>
                    <a:lstStyle/>
                    <a:p>
                      <a:pPr algn="ctr"/>
                      <a:r>
                        <a:rPr lang="en-US" b="1" dirty="0" smtClean="0">
                          <a:solidFill>
                            <a:schemeClr val="bg1"/>
                          </a:solidFill>
                        </a:rPr>
                        <a:t>S</a:t>
                      </a:r>
                      <a:endParaRPr lang="en-US" b="1"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1335777987"/>
                  </a:ext>
                </a:extLst>
              </a:tr>
              <a:tr h="294173">
                <a:tc>
                  <a:txBody>
                    <a:bodyPr/>
                    <a:lstStyle/>
                    <a:p>
                      <a:pPr algn="ctr"/>
                      <a:r>
                        <a:rPr lang="en-US" b="1" dirty="0" smtClean="0">
                          <a:solidFill>
                            <a:schemeClr val="bg1"/>
                          </a:solidFill>
                        </a:rPr>
                        <a:t>S</a:t>
                      </a:r>
                      <a:endParaRPr lang="en-US" b="1"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2416604907"/>
                  </a:ext>
                </a:extLst>
              </a:tr>
              <a:tr h="294173">
                <a:tc>
                  <a:txBody>
                    <a:bodyPr/>
                    <a:lstStyle/>
                    <a:p>
                      <a:pPr algn="ctr"/>
                      <a:r>
                        <a:rPr lang="en-US" b="1" dirty="0" smtClean="0">
                          <a:solidFill>
                            <a:schemeClr val="bg1"/>
                          </a:solidFill>
                        </a:rPr>
                        <a:t>C</a:t>
                      </a:r>
                      <a:endParaRPr lang="en-US" b="1"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3816186999"/>
                  </a:ext>
                </a:extLst>
              </a:tr>
              <a:tr h="294173">
                <a:tc>
                  <a:txBody>
                    <a:bodyPr/>
                    <a:lstStyle/>
                    <a:p>
                      <a:pPr algn="ctr"/>
                      <a:r>
                        <a:rPr lang="en-US" b="1" dirty="0" smtClean="0">
                          <a:solidFill>
                            <a:schemeClr val="bg1"/>
                          </a:solidFill>
                        </a:rPr>
                        <a:t>R</a:t>
                      </a:r>
                      <a:endParaRPr lang="en-US" b="1"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544585782"/>
                  </a:ext>
                </a:extLst>
              </a:tr>
              <a:tr h="294173">
                <a:tc>
                  <a:txBody>
                    <a:bodyPr/>
                    <a:lstStyle/>
                    <a:p>
                      <a:pPr algn="ctr"/>
                      <a:r>
                        <a:rPr lang="en-US" b="1" dirty="0" smtClean="0">
                          <a:solidFill>
                            <a:schemeClr val="bg1"/>
                          </a:solidFill>
                        </a:rPr>
                        <a:t>R</a:t>
                      </a:r>
                      <a:endParaRPr lang="en-US" b="1"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1298028020"/>
                  </a:ext>
                </a:extLst>
              </a:tr>
            </a:tbl>
          </a:graphicData>
        </a:graphic>
      </p:graphicFrame>
    </p:spTree>
    <p:extLst>
      <p:ext uri="{BB962C8B-B14F-4D97-AF65-F5344CB8AC3E}">
        <p14:creationId xmlns:p14="http://schemas.microsoft.com/office/powerpoint/2010/main" val="216794023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Missing Features</a:t>
            </a:r>
            <a:endParaRPr dirty="0"/>
          </a:p>
        </p:txBody>
      </p:sp>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a:t>3</a:t>
            </a:r>
            <a:r>
              <a:rPr lang="en-US" dirty="0" smtClean="0"/>
              <a:t>. Effect Coding Schema</a:t>
            </a:r>
          </a:p>
          <a:p>
            <a:pPr marL="0" indent="0">
              <a:spcAft>
                <a:spcPts val="1600"/>
              </a:spcAft>
              <a:buNone/>
            </a:pPr>
            <a:endParaRPr lang="en-US" dirty="0" smtClean="0"/>
          </a:p>
          <a:p>
            <a:pPr marL="0" indent="0">
              <a:spcAft>
                <a:spcPts val="1600"/>
              </a:spcAft>
              <a:buNone/>
            </a:pPr>
            <a:endParaRPr lang="en-US" dirty="0" smtClean="0"/>
          </a:p>
          <a:p>
            <a:pPr marL="0" indent="0">
              <a:spcAft>
                <a:spcPts val="1600"/>
              </a:spcAft>
              <a:buNone/>
            </a:pPr>
            <a:endParaRPr lang="en-US" dirty="0"/>
          </a:p>
          <a:p>
            <a:pPr marL="0" indent="0">
              <a:spcAft>
                <a:spcPts val="1600"/>
              </a:spcAft>
              <a:buNone/>
            </a:pPr>
            <a:endParaRPr lang="en-US" dirty="0"/>
          </a:p>
          <a:p>
            <a:pPr marL="0" indent="0">
              <a:spcAft>
                <a:spcPts val="1600"/>
              </a:spcAft>
              <a:buNone/>
            </a:pPr>
            <a:r>
              <a:rPr lang="en-US" dirty="0" smtClean="0"/>
              <a:t>Here, It provides the m-1 size feature vector based on the given data. </a:t>
            </a:r>
          </a:p>
          <a:p>
            <a:pPr marL="285750" indent="-285750">
              <a:spcAft>
                <a:spcPts val="1600"/>
              </a:spcAft>
            </a:pPr>
            <a:r>
              <a:rPr lang="en-US" dirty="0" smtClean="0"/>
              <a:t>If row has the Category that doesn’t have in the column, then whole row should be replace with -1 binary value.</a:t>
            </a:r>
            <a:endParaRPr lang="en-US"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103</a:t>
            </a:fld>
            <a:endParaRPr/>
          </a:p>
        </p:txBody>
      </p:sp>
      <p:graphicFrame>
        <p:nvGraphicFramePr>
          <p:cNvPr id="3" name="Table 2"/>
          <p:cNvGraphicFramePr>
            <a:graphicFrameLocks noGrp="1"/>
          </p:cNvGraphicFramePr>
          <p:nvPr>
            <p:extLst>
              <p:ext uri="{D42A27DB-BD31-4B8C-83A1-F6EECF244321}">
                <p14:modId xmlns:p14="http://schemas.microsoft.com/office/powerpoint/2010/main" val="4005507922"/>
              </p:ext>
            </p:extLst>
          </p:nvPr>
        </p:nvGraphicFramePr>
        <p:xfrm>
          <a:off x="910225" y="1579410"/>
          <a:ext cx="6096000" cy="18288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593345771"/>
                    </a:ext>
                  </a:extLst>
                </a:gridCol>
                <a:gridCol w="2032000">
                  <a:extLst>
                    <a:ext uri="{9D8B030D-6E8A-4147-A177-3AD203B41FA5}">
                      <a16:colId xmlns:a16="http://schemas.microsoft.com/office/drawing/2014/main" val="717605992"/>
                    </a:ext>
                  </a:extLst>
                </a:gridCol>
                <a:gridCol w="2032000">
                  <a:extLst>
                    <a:ext uri="{9D8B030D-6E8A-4147-A177-3AD203B41FA5}">
                      <a16:colId xmlns:a16="http://schemas.microsoft.com/office/drawing/2014/main" val="3585220672"/>
                    </a:ext>
                  </a:extLst>
                </a:gridCol>
              </a:tblGrid>
              <a:tr h="294173">
                <a:tc>
                  <a:txBody>
                    <a:bodyPr/>
                    <a:lstStyle/>
                    <a:p>
                      <a:pPr algn="ctr"/>
                      <a:r>
                        <a:rPr lang="en-US" dirty="0" smtClean="0">
                          <a:solidFill>
                            <a:schemeClr val="bg1"/>
                          </a:solidFill>
                        </a:rPr>
                        <a:t>Weather</a:t>
                      </a:r>
                      <a:endParaRPr lang="en-US" dirty="0">
                        <a:solidFill>
                          <a:schemeClr val="bg1"/>
                        </a:solidFill>
                      </a:endParaRPr>
                    </a:p>
                  </a:txBody>
                  <a:tcPr/>
                </a:tc>
                <a:tc>
                  <a:txBody>
                    <a:bodyPr/>
                    <a:lstStyle/>
                    <a:p>
                      <a:pPr algn="ctr"/>
                      <a:r>
                        <a:rPr lang="en-US" dirty="0" smtClean="0">
                          <a:solidFill>
                            <a:schemeClr val="bg1"/>
                          </a:solidFill>
                        </a:rPr>
                        <a:t>C</a:t>
                      </a:r>
                      <a:endParaRPr lang="en-US" dirty="0">
                        <a:solidFill>
                          <a:schemeClr val="bg1"/>
                        </a:solidFill>
                      </a:endParaRPr>
                    </a:p>
                  </a:txBody>
                  <a:tcPr/>
                </a:tc>
                <a:tc>
                  <a:txBody>
                    <a:bodyPr/>
                    <a:lstStyle/>
                    <a:p>
                      <a:pPr algn="ctr"/>
                      <a:r>
                        <a:rPr lang="en-US" dirty="0" smtClean="0">
                          <a:solidFill>
                            <a:schemeClr val="bg1"/>
                          </a:solidFill>
                        </a:rPr>
                        <a:t>R</a:t>
                      </a:r>
                      <a:endParaRPr lang="en-US" dirty="0">
                        <a:solidFill>
                          <a:schemeClr val="bg1"/>
                        </a:solidFill>
                      </a:endParaRPr>
                    </a:p>
                  </a:txBody>
                  <a:tcPr/>
                </a:tc>
                <a:extLst>
                  <a:ext uri="{0D108BD9-81ED-4DB2-BD59-A6C34878D82A}">
                    <a16:rowId xmlns:a16="http://schemas.microsoft.com/office/drawing/2014/main" val="3361072788"/>
                  </a:ext>
                </a:extLst>
              </a:tr>
              <a:tr h="294173">
                <a:tc>
                  <a:txBody>
                    <a:bodyPr/>
                    <a:lstStyle/>
                    <a:p>
                      <a:pPr algn="ctr"/>
                      <a:r>
                        <a:rPr lang="en-US" b="1" dirty="0" smtClean="0">
                          <a:solidFill>
                            <a:schemeClr val="bg1"/>
                          </a:solidFill>
                        </a:rPr>
                        <a:t>S</a:t>
                      </a:r>
                      <a:endParaRPr lang="en-US" b="1"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1335777987"/>
                  </a:ext>
                </a:extLst>
              </a:tr>
              <a:tr h="294173">
                <a:tc>
                  <a:txBody>
                    <a:bodyPr/>
                    <a:lstStyle/>
                    <a:p>
                      <a:pPr algn="ctr"/>
                      <a:r>
                        <a:rPr lang="en-US" b="1" dirty="0" smtClean="0">
                          <a:solidFill>
                            <a:schemeClr val="bg1"/>
                          </a:solidFill>
                        </a:rPr>
                        <a:t>S</a:t>
                      </a:r>
                      <a:endParaRPr lang="en-US" b="1"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2416604907"/>
                  </a:ext>
                </a:extLst>
              </a:tr>
              <a:tr h="294173">
                <a:tc>
                  <a:txBody>
                    <a:bodyPr/>
                    <a:lstStyle/>
                    <a:p>
                      <a:pPr algn="ctr"/>
                      <a:r>
                        <a:rPr lang="en-US" b="1" dirty="0" smtClean="0">
                          <a:solidFill>
                            <a:schemeClr val="bg1"/>
                          </a:solidFill>
                        </a:rPr>
                        <a:t>C</a:t>
                      </a:r>
                      <a:endParaRPr lang="en-US" b="1"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3816186999"/>
                  </a:ext>
                </a:extLst>
              </a:tr>
              <a:tr h="294173">
                <a:tc>
                  <a:txBody>
                    <a:bodyPr/>
                    <a:lstStyle/>
                    <a:p>
                      <a:pPr algn="ctr"/>
                      <a:r>
                        <a:rPr lang="en-US" b="1" dirty="0" smtClean="0">
                          <a:solidFill>
                            <a:schemeClr val="bg1"/>
                          </a:solidFill>
                        </a:rPr>
                        <a:t>R</a:t>
                      </a:r>
                      <a:endParaRPr lang="en-US" b="1"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544585782"/>
                  </a:ext>
                </a:extLst>
              </a:tr>
              <a:tr h="294173">
                <a:tc>
                  <a:txBody>
                    <a:bodyPr/>
                    <a:lstStyle/>
                    <a:p>
                      <a:pPr algn="ctr"/>
                      <a:r>
                        <a:rPr lang="en-US" b="1" dirty="0" smtClean="0">
                          <a:solidFill>
                            <a:schemeClr val="bg1"/>
                          </a:solidFill>
                        </a:rPr>
                        <a:t>R</a:t>
                      </a:r>
                      <a:endParaRPr lang="en-US" b="1"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1298028020"/>
                  </a:ext>
                </a:extLst>
              </a:tr>
            </a:tbl>
          </a:graphicData>
        </a:graphic>
      </p:graphicFrame>
    </p:spTree>
    <p:extLst>
      <p:ext uri="{BB962C8B-B14F-4D97-AF65-F5344CB8AC3E}">
        <p14:creationId xmlns:p14="http://schemas.microsoft.com/office/powerpoint/2010/main" val="14055731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Categorical Data</a:t>
            </a:r>
            <a:endParaRPr dirty="0"/>
          </a:p>
        </p:txBody>
      </p:sp>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Other mentionable method for managing categorical data are,</a:t>
            </a:r>
          </a:p>
          <a:p>
            <a:pPr marL="742950" lvl="1" indent="-285750">
              <a:spcAft>
                <a:spcPts val="1600"/>
              </a:spcAft>
            </a:pPr>
            <a:r>
              <a:rPr lang="en-US" dirty="0" smtClean="0"/>
              <a:t>BIT COUTING SCHEMA	</a:t>
            </a:r>
          </a:p>
          <a:p>
            <a:pPr marL="742950" lvl="1" indent="-285750">
              <a:spcAft>
                <a:spcPts val="1600"/>
              </a:spcAft>
            </a:pPr>
            <a:r>
              <a:rPr lang="en-US" dirty="0" smtClean="0"/>
              <a:t>FEATURE HASHING SCHEMA</a:t>
            </a:r>
          </a:p>
          <a:p>
            <a:pPr marL="285750" lvl="1" indent="-285750">
              <a:spcAft>
                <a:spcPts val="1600"/>
              </a:spcAft>
              <a:buFont typeface="Arial" panose="020B0604020202020204" pitchFamily="34" charset="0"/>
              <a:buChar char="•"/>
            </a:pPr>
            <a:r>
              <a:rPr lang="en-US" sz="1800" dirty="0" smtClean="0"/>
              <a:t>This is generally used for representing textual data in the form of numerical.</a:t>
            </a:r>
            <a:endParaRPr lang="en-US" sz="1800"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104</a:t>
            </a:fld>
            <a:endParaRPr/>
          </a:p>
        </p:txBody>
      </p:sp>
    </p:spTree>
    <p:extLst>
      <p:ext uri="{BB962C8B-B14F-4D97-AF65-F5344CB8AC3E}">
        <p14:creationId xmlns:p14="http://schemas.microsoft.com/office/powerpoint/2010/main" val="4327014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Regularization</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105</a:t>
            </a:fld>
            <a:endParaRPr/>
          </a:p>
        </p:txBody>
      </p:sp>
    </p:spTree>
    <p:extLst>
      <p:ext uri="{BB962C8B-B14F-4D97-AF65-F5344CB8AC3E}">
        <p14:creationId xmlns:p14="http://schemas.microsoft.com/office/powerpoint/2010/main" val="134524635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Regularization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This is a form of regression, that constrains/ regularizes or shrinks the co-efficient estimates towards zero.</a:t>
                </a:r>
              </a:p>
              <a:p>
                <a:pPr marL="0" indent="0">
                  <a:spcAft>
                    <a:spcPts val="1600"/>
                  </a:spcAft>
                  <a:buNone/>
                </a:pPr>
                <a:r>
                  <a:rPr lang="en-US" sz="1800" dirty="0" smtClean="0"/>
                  <a:t>Suppose, we have, two linear equation as, </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=0.9+1.2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+20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+39</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oMath>
                  </m:oMathPara>
                </a14:m>
                <a:endParaRPr lang="en-US" sz="1800" dirty="0" smtClean="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=0.9+</m:t>
                      </m:r>
                      <m:r>
                        <a:rPr lang="en-US" b="0" i="1" smtClean="0">
                          <a:latin typeface="Cambria Math" panose="02040503050406030204" pitchFamily="18" charset="0"/>
                        </a:rPr>
                        <m:t>0.7</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oMath>
                  </m:oMathPara>
                </a14:m>
                <a:endParaRPr lang="en-US" sz="1800" dirty="0" smtClean="0"/>
              </a:p>
              <a:p>
                <a:pPr marL="0" indent="0">
                  <a:spcAft>
                    <a:spcPts val="1600"/>
                  </a:spcAft>
                  <a:buNone/>
                </a:pPr>
                <a:r>
                  <a:rPr lang="en-US" dirty="0" smtClean="0"/>
                  <a:t>Here, suppose, we have 2*3 then it became easy to calculate but if we have 699*455 then it becomes hard to calculate. Thus, Regularization is the process of scale down the value through magnitude shrink. This is called regularization.</a:t>
                </a:r>
              </a:p>
              <a:p>
                <a:pPr marL="0" indent="0">
                  <a:spcAft>
                    <a:spcPts val="1600"/>
                  </a:spcAft>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3</m:t>
                        </m:r>
                      </m:sub>
                    </m:sSub>
                  </m:oMath>
                </a14:m>
                <a:r>
                  <a:rPr lang="en-US" sz="1800" dirty="0" smtClean="0"/>
                  <a:t> coefficient is shrink from 39 to 5. This is called regularization.</a:t>
                </a:r>
                <a:endParaRPr lang="en-US" sz="1800" dirty="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922136"/>
              </a:xfrm>
              <a:prstGeom prst="rect">
                <a:avLst/>
              </a:prstGeom>
              <a:blipFill>
                <a:blip r:embed="rId3"/>
                <a:stretch>
                  <a:fillRect l="-572" r="-1216" b="-3888"/>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106</a:t>
            </a:fld>
            <a:endParaRPr/>
          </a:p>
        </p:txBody>
      </p:sp>
    </p:spTree>
    <p:extLst>
      <p:ext uri="{BB962C8B-B14F-4D97-AF65-F5344CB8AC3E}">
        <p14:creationId xmlns:p14="http://schemas.microsoft.com/office/powerpoint/2010/main" val="12920340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Regularization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There are two types of Regularization and they are, </a:t>
                </a:r>
                <a:r>
                  <a:rPr lang="en-US" dirty="0" smtClean="0"/>
                  <a:t>Ridge Regression and Lasso Regression.</a:t>
                </a:r>
              </a:p>
              <a:p>
                <a:pPr marL="285750" indent="-285750">
                  <a:spcAft>
                    <a:spcPts val="1600"/>
                  </a:spcAft>
                </a:pPr>
                <a:endParaRPr lang="en-US" sz="1800" dirty="0"/>
              </a:p>
              <a:p>
                <a:pPr marL="0" indent="0">
                  <a:spcAft>
                    <a:spcPts val="1600"/>
                  </a:spcAft>
                  <a:buNone/>
                </a:pPr>
                <a:r>
                  <a:rPr lang="en-US" dirty="0" smtClean="0"/>
                  <a:t>1. RIDGE REGRESSION</a:t>
                </a:r>
              </a:p>
              <a:p>
                <a:pPr marL="0" indent="0">
                  <a:spcAft>
                    <a:spcPts val="1600"/>
                  </a:spcAft>
                  <a:buNone/>
                </a:pPr>
                <a:r>
                  <a:rPr lang="en-US" dirty="0" smtClean="0"/>
                  <a:t>The formula to calculate ridge regression is given as, </a:t>
                </a:r>
              </a:p>
              <a:p>
                <a:pPr marL="0" indent="0">
                  <a:spcAft>
                    <a:spcPts val="160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𝑅𝑖𝑑𝑔𝑒</m:t>
                      </m:r>
                      <m:r>
                        <a:rPr lang="en-US" sz="1800" b="0" i="1" smtClean="0">
                          <a:latin typeface="Cambria Math" panose="02040503050406030204" pitchFamily="18" charset="0"/>
                        </a:rPr>
                        <m:t>=</m:t>
                      </m:r>
                      <m:r>
                        <a:rPr lang="en-US" sz="1800" b="0" i="1" smtClean="0">
                          <a:latin typeface="Cambria Math" panose="02040503050406030204" pitchFamily="18" charset="0"/>
                        </a:rPr>
                        <m:t>𝑙𝑜𝑠𝑠</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𝛼</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𝑤</m:t>
                              </m:r>
                            </m:e>
                          </m:d>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oMath>
                  </m:oMathPara>
                </a14:m>
                <a:endParaRPr lang="en-US" sz="1800" dirty="0" smtClean="0"/>
              </a:p>
              <a:p>
                <a:pPr marL="0" indent="0">
                  <a:spcAft>
                    <a:spcPts val="1600"/>
                  </a:spcAft>
                  <a:buNone/>
                </a:pPr>
                <a:r>
                  <a:rPr lang="en-US" dirty="0" smtClean="0"/>
                  <a:t>Here, loss is also called least square residual and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𝑝𝑒𝑛𝑎𝑙𝑡𝑦</m:t>
                    </m:r>
                  </m:oMath>
                </a14:m>
                <a:r>
                  <a:rPr lang="en-US" sz="1800"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𝛼</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oMath>
                </a14:m>
                <a:r>
                  <a:rPr lang="en-US" dirty="0" smtClean="0"/>
                  <a:t> is the shrinkage and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1</m:t>
                            </m:r>
                          </m:sub>
                        </m:sSub>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𝑊</m:t>
                            </m:r>
                          </m:e>
                          <m:sub>
                            <m:r>
                              <a:rPr lang="en-US" b="0" i="1" smtClean="0">
                                <a:latin typeface="Cambria Math" panose="02040503050406030204" pitchFamily="18" charset="0"/>
                                <a:ea typeface="Cambria Math" panose="02040503050406030204" pitchFamily="18" charset="0"/>
                              </a:rPr>
                              <m:t>𝑛</m:t>
                            </m:r>
                          </m:sub>
                        </m:sSub>
                      </m:e>
                      <m:sup>
                        <m:r>
                          <a:rPr lang="en-US" i="1">
                            <a:latin typeface="Cambria Math" panose="02040503050406030204" pitchFamily="18" charset="0"/>
                            <a:ea typeface="Cambria Math" panose="02040503050406030204" pitchFamily="18" charset="0"/>
                          </a:rPr>
                          <m:t>2</m:t>
                        </m:r>
                      </m:sup>
                    </m:sSup>
                  </m:oMath>
                </a14:m>
                <a:r>
                  <a:rPr lang="en-US" dirty="0" smtClean="0"/>
                  <a:t>.</a:t>
                </a: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9221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107</a:t>
            </a:fld>
            <a:endParaRPr/>
          </a:p>
        </p:txBody>
      </p:sp>
    </p:spTree>
    <p:extLst>
      <p:ext uri="{BB962C8B-B14F-4D97-AF65-F5344CB8AC3E}">
        <p14:creationId xmlns:p14="http://schemas.microsoft.com/office/powerpoint/2010/main" val="9366787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Regularization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636570"/>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For the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a14:m>
                <a:r>
                  <a:rPr lang="en-US" sz="1800" dirty="0" smtClean="0"/>
                  <a:t>, we calculate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1.2</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20</m:t>
                        </m:r>
                      </m:e>
                      <m:sup>
                        <m:r>
                          <a:rPr lang="en-US" i="1">
                            <a:latin typeface="Cambria Math" panose="02040503050406030204" pitchFamily="18" charset="0"/>
                            <a:ea typeface="Cambria Math" panose="02040503050406030204" pitchFamily="18" charset="0"/>
                          </a:rPr>
                          <m:t>2</m:t>
                        </m:r>
                      </m:sup>
                    </m:sSup>
                    <m:r>
                      <a:rPr lang="en-US"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39</m:t>
                        </m:r>
                      </m:e>
                      <m:sup>
                        <m:r>
                          <a:rPr lang="en-US" i="1">
                            <a:latin typeface="Cambria Math" panose="02040503050406030204" pitchFamily="18" charset="0"/>
                            <a:ea typeface="Cambria Math" panose="02040503050406030204" pitchFamily="18" charset="0"/>
                          </a:rPr>
                          <m:t>2</m:t>
                        </m:r>
                      </m:sup>
                    </m:sSup>
                  </m:oMath>
                </a14:m>
                <a:r>
                  <a:rPr lang="en-US" sz="1800" dirty="0" smtClean="0"/>
                  <a:t> and for </a:t>
                </a:r>
                <a14:m>
                  <m:oMath xmlns:m="http://schemas.openxmlformats.org/officeDocument/2006/math">
                    <m:r>
                      <a:rPr lang="en-US" sz="1800" i="1" smtClean="0">
                        <a:latin typeface="Cambria Math" panose="02040503050406030204" pitchFamily="18" charset="0"/>
                        <a:ea typeface="Cambria Math" panose="02040503050406030204" pitchFamily="18" charset="0"/>
                      </a:rPr>
                      <m:t>𝛼</m:t>
                    </m:r>
                  </m:oMath>
                </a14:m>
                <a:r>
                  <a:rPr lang="en-US" sz="1800" dirty="0" smtClean="0"/>
                  <a:t>, we have</a:t>
                </a:r>
                <a:r>
                  <a:rPr lang="en-US" dirty="0" smtClean="0"/>
                  <a:t>,</a:t>
                </a:r>
              </a:p>
              <a:p>
                <a:pPr marL="0" indent="0">
                  <a:spcAft>
                    <a:spcPts val="1600"/>
                  </a:spcAft>
                  <a:buNone/>
                </a:pP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636570"/>
              </a:xfrm>
              <a:prstGeom prst="rect">
                <a:avLst/>
              </a:prstGeom>
              <a:blipFill>
                <a:blip r:embed="rId3"/>
                <a:stretch>
                  <a:fillRect l="-429"/>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108</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214" y="2015826"/>
            <a:ext cx="2305050" cy="24384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323" y="2015826"/>
            <a:ext cx="2856051" cy="2438400"/>
          </a:xfrm>
          <a:prstGeom prst="rect">
            <a:avLst/>
          </a:prstGeom>
        </p:spPr>
      </p:pic>
      <p:sp>
        <p:nvSpPr>
          <p:cNvPr id="7" name="Google Shape;80;p16"/>
          <p:cNvSpPr txBox="1">
            <a:spLocks/>
          </p:cNvSpPr>
          <p:nvPr/>
        </p:nvSpPr>
        <p:spPr>
          <a:xfrm>
            <a:off x="311700" y="4454226"/>
            <a:ext cx="8520600" cy="636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spcAft>
                <a:spcPts val="1600"/>
              </a:spcAft>
            </a:pPr>
            <a:r>
              <a:rPr lang="en-US" dirty="0" smtClean="0"/>
              <a:t>Here, if alpha value increases the points shrinks.</a:t>
            </a:r>
          </a:p>
          <a:p>
            <a:pPr marL="0" indent="0">
              <a:spcAft>
                <a:spcPts val="1600"/>
              </a:spcAft>
              <a:buFont typeface="Average"/>
              <a:buNone/>
            </a:pPr>
            <a:endParaRPr lang="en-US" dirty="0" smtClean="0"/>
          </a:p>
        </p:txBody>
      </p:sp>
    </p:spTree>
    <p:extLst>
      <p:ext uri="{BB962C8B-B14F-4D97-AF65-F5344CB8AC3E}">
        <p14:creationId xmlns:p14="http://schemas.microsoft.com/office/powerpoint/2010/main" val="197898109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Regularization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2. LASSO REGRESSION</a:t>
                </a:r>
              </a:p>
              <a:p>
                <a:pPr marL="0" indent="0">
                  <a:spcAft>
                    <a:spcPts val="1600"/>
                  </a:spcAft>
                  <a:buNone/>
                </a:pPr>
                <a:r>
                  <a:rPr lang="en-US" dirty="0" smtClean="0"/>
                  <a:t>The formula to calculate ridge regression is given as, </a:t>
                </a:r>
              </a:p>
              <a:p>
                <a:pPr marL="0" indent="0">
                  <a:spcAft>
                    <a:spcPts val="160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𝑙𝐴𝑆𝑆𝑂</m:t>
                      </m:r>
                      <m:r>
                        <a:rPr lang="en-US" sz="1800" b="0" i="1" smtClean="0">
                          <a:latin typeface="Cambria Math" panose="02040503050406030204" pitchFamily="18" charset="0"/>
                        </a:rPr>
                        <m:t>=</m:t>
                      </m:r>
                      <m:r>
                        <a:rPr lang="en-US" sz="1800" b="0" i="1" smtClean="0">
                          <a:latin typeface="Cambria Math" panose="02040503050406030204" pitchFamily="18" charset="0"/>
                        </a:rPr>
                        <m:t>𝑙𝑜𝑠𝑠</m:t>
                      </m:r>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r>
                        <a:rPr lang="en-US" i="1">
                          <a:latin typeface="Cambria Math" panose="02040503050406030204" pitchFamily="18" charset="0"/>
                          <a:ea typeface="Cambria Math" panose="02040503050406030204" pitchFamily="18" charset="0"/>
                        </a:rPr>
                        <m:t>|</m:t>
                      </m:r>
                    </m:oMath>
                  </m:oMathPara>
                </a14:m>
                <a:endParaRPr lang="en-US" sz="1800" dirty="0" smtClean="0"/>
              </a:p>
              <a:p>
                <a:pPr marL="0" indent="0">
                  <a:spcAft>
                    <a:spcPts val="1600"/>
                  </a:spcAft>
                  <a:buNone/>
                </a:pPr>
                <a:r>
                  <a:rPr lang="en-US" dirty="0" smtClean="0"/>
                  <a:t>Here, loss is also called least square residual and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𝑝𝑒𝑛𝑎𝑙𝑡𝑦</m:t>
                    </m:r>
                  </m:oMath>
                </a14:m>
                <a:r>
                  <a:rPr lang="en-US" sz="1800"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𝛼</m:t>
                    </m:r>
                    <m:d>
                      <m:dPr>
                        <m:begChr m:val="|"/>
                        <m:endChr m:val="|"/>
                        <m:ctrlPr>
                          <a:rPr lang="en-US" i="1">
                            <a:latin typeface="Cambria Math" panose="02040503050406030204" pitchFamily="18" charset="0"/>
                            <a:ea typeface="Cambria Math" panose="02040503050406030204" pitchFamily="18" charset="0"/>
                          </a:rPr>
                        </m:ctrlPr>
                      </m:dPr>
                      <m:e>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e>
                    </m:d>
                  </m:oMath>
                </a14:m>
                <a:r>
                  <a:rPr lang="en-US" dirty="0" smtClean="0"/>
                  <a:t> is the shrinkage and </a:t>
                </a:r>
                <a14:m>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𝑛</m:t>
                            </m:r>
                          </m:sub>
                        </m:sSub>
                      </m:e>
                    </m:d>
                    <m: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𝑛</m:t>
                            </m:r>
                          </m:sub>
                        </m:sSub>
                      </m:e>
                    </m:d>
                  </m:oMath>
                </a14:m>
                <a:r>
                  <a:rPr lang="en-US" sz="1800" dirty="0" smtClean="0"/>
                  <a:t>.  Suppose we have, same equation as, </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=0.9+1.2</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+20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+39</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oMath>
                  </m:oMathPara>
                </a14:m>
                <a:endParaRPr lang="en-US" dirty="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=0.9+0</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oMath>
                  </m:oMathPara>
                </a14:m>
                <a:endParaRPr lang="en-US" sz="1800" dirty="0" smtClean="0"/>
              </a:p>
              <a:p>
                <a:pPr marL="0" indent="0">
                  <a:spcAft>
                    <a:spcPts val="1600"/>
                  </a:spcAft>
                  <a:buNone/>
                </a:pPr>
                <a:r>
                  <a:rPr lang="en-US" dirty="0" smtClean="0"/>
                  <a:t>From here, we can infer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a14:m>
                <a:r>
                  <a:rPr lang="en-US" sz="1800" dirty="0" smtClean="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US" sz="1800" dirty="0" smtClean="0"/>
                  <a:t> is not significant feature for generating Y.</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3922136"/>
              </a:xfrm>
              <a:prstGeom prst="rect">
                <a:avLst/>
              </a:prstGeom>
              <a:blipFill>
                <a:blip r:embed="rId3"/>
                <a:stretch>
                  <a:fillRect l="-572" b="-2955"/>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109</a:t>
            </a:fld>
            <a:endParaRPr/>
          </a:p>
        </p:txBody>
      </p:sp>
    </p:spTree>
    <p:extLst>
      <p:ext uri="{BB962C8B-B14F-4D97-AF65-F5344CB8AC3E}">
        <p14:creationId xmlns:p14="http://schemas.microsoft.com/office/powerpoint/2010/main" val="3368747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Matrix</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6" name="Google Shape;73;p15"/>
          <p:cNvSpPr txBox="1">
            <a:spLocks/>
          </p:cNvSpPr>
          <p:nvPr/>
        </p:nvSpPr>
        <p:spPr>
          <a:xfrm>
            <a:off x="244000" y="1126114"/>
            <a:ext cx="8520600" cy="4474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r>
              <a:rPr lang="en-US" dirty="0" smtClean="0"/>
              <a:t>The Matrix multiplication for the above is given below,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1681933"/>
            <a:ext cx="6005945" cy="1134004"/>
          </a:xfrm>
          <a:prstGeom prst="rect">
            <a:avLst/>
          </a:prstGeom>
        </p:spPr>
      </p:pic>
    </p:spTree>
    <p:extLst>
      <p:ext uri="{BB962C8B-B14F-4D97-AF65-F5344CB8AC3E}">
        <p14:creationId xmlns:p14="http://schemas.microsoft.com/office/powerpoint/2010/main" val="35856470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Regularization</a:t>
            </a:r>
            <a:endParaRPr dirty="0"/>
          </a:p>
        </p:txBody>
      </p:sp>
      <p:sp>
        <p:nvSpPr>
          <p:cNvPr id="80" name="Google Shape;80;p16"/>
          <p:cNvSpPr txBox="1">
            <a:spLocks noGrp="1"/>
          </p:cNvSpPr>
          <p:nvPr>
            <p:ph type="body" idx="1"/>
          </p:nvPr>
        </p:nvSpPr>
        <p:spPr>
          <a:xfrm>
            <a:off x="311700" y="1152473"/>
            <a:ext cx="8520600" cy="742588"/>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Thus, it can be used for the feature selection and to reduce the complexity. Since, Magnitude can be zero.</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110</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2029809"/>
            <a:ext cx="3213022" cy="250243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9235" y="2029809"/>
            <a:ext cx="3286540" cy="2502434"/>
          </a:xfrm>
          <a:prstGeom prst="rect">
            <a:avLst/>
          </a:prstGeom>
        </p:spPr>
      </p:pic>
    </p:spTree>
    <p:extLst>
      <p:ext uri="{BB962C8B-B14F-4D97-AF65-F5344CB8AC3E}">
        <p14:creationId xmlns:p14="http://schemas.microsoft.com/office/powerpoint/2010/main" val="20561204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Backpropagation</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111</a:t>
            </a:fld>
            <a:endParaRPr/>
          </a:p>
        </p:txBody>
      </p:sp>
    </p:spTree>
    <p:extLst>
      <p:ext uri="{BB962C8B-B14F-4D97-AF65-F5344CB8AC3E}">
        <p14:creationId xmlns:p14="http://schemas.microsoft.com/office/powerpoint/2010/main" val="25816235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Backpropagation</a:t>
            </a:r>
            <a:endParaRPr dirty="0"/>
          </a:p>
        </p:txBody>
      </p:sp>
      <p:sp>
        <p:nvSpPr>
          <p:cNvPr id="80" name="Google Shape;80;p16"/>
          <p:cNvSpPr txBox="1">
            <a:spLocks noGrp="1"/>
          </p:cNvSpPr>
          <p:nvPr>
            <p:ph type="body" idx="1"/>
          </p:nvPr>
        </p:nvSpPr>
        <p:spPr>
          <a:xfrm>
            <a:off x="311700" y="955673"/>
            <a:ext cx="8520600" cy="1336953"/>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The main feature of backpropagation is </a:t>
            </a:r>
            <a:r>
              <a:rPr lang="en-US" dirty="0" smtClean="0"/>
              <a:t>for calculating the weights updates to improve the network until it is able to perform the task for which it is being trained.</a:t>
            </a:r>
          </a:p>
          <a:p>
            <a:pPr marL="285750" indent="-285750">
              <a:spcAft>
                <a:spcPts val="1600"/>
              </a:spcAft>
            </a:pPr>
            <a:r>
              <a:rPr lang="en-US" sz="1800" dirty="0" smtClean="0"/>
              <a:t>Let’s see mathematically, suppose we have the neural network as given below:</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13" y="2290705"/>
            <a:ext cx="6559826" cy="2392225"/>
          </a:xfrm>
          <a:prstGeom prst="rect">
            <a:avLst/>
          </a:prstGeom>
        </p:spPr>
      </p:pic>
    </p:spTree>
    <p:extLst>
      <p:ext uri="{BB962C8B-B14F-4D97-AF65-F5344CB8AC3E}">
        <p14:creationId xmlns:p14="http://schemas.microsoft.com/office/powerpoint/2010/main" val="23499601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Backpropagation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000640"/>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In the above figure, we have input, hidden and output layer.</a:t>
                </a:r>
              </a:p>
              <a:p>
                <a:pPr marL="285750" indent="-285750">
                  <a:spcAft>
                    <a:spcPts val="1600"/>
                  </a:spcAft>
                </a:pPr>
                <a:r>
                  <a:rPr lang="en-US" sz="1800" dirty="0" smtClean="0"/>
                  <a:t>Now, we calculate the hidden layer in and out values as,</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𝑖𝑛</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1</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oMath>
                  </m:oMathPara>
                </a14:m>
                <a:endParaRPr lang="en-US" sz="1800" dirty="0" smtClean="0"/>
              </a:p>
              <a:p>
                <a:pPr marL="0" indent="0">
                  <a:spcAft>
                    <a:spcPts val="1600"/>
                  </a:spcAft>
                  <a:buNone/>
                </a:pPr>
                <a:r>
                  <a:rPr lang="en-US" dirty="0" smtClean="0"/>
                  <a:t>Calculating we get,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𝑖𝑛</m:t>
                        </m:r>
                      </m:e>
                    </m:d>
                    <m:r>
                      <a:rPr lang="en-US" i="1">
                        <a:latin typeface="Cambria Math" panose="02040503050406030204" pitchFamily="18" charset="0"/>
                      </a:rPr>
                      <m:t>=</m:t>
                    </m:r>
                    <m:r>
                      <a:rPr lang="en-US" b="0" i="1" smtClean="0">
                        <a:latin typeface="Cambria Math" panose="02040503050406030204" pitchFamily="18" charset="0"/>
                      </a:rPr>
                      <m:t>0.377</m:t>
                    </m:r>
                  </m:oMath>
                </a14:m>
                <a:r>
                  <a:rPr lang="en-US" sz="1800" dirty="0" smtClean="0"/>
                  <a:t>. </a:t>
                </a:r>
                <a:r>
                  <a:rPr lang="en-US" dirty="0" smtClean="0"/>
                  <a:t>Now to calculate the output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𝑜𝑢𝑡</m:t>
                        </m:r>
                      </m:e>
                    </m:d>
                  </m:oMath>
                </a14:m>
                <a:r>
                  <a:rPr lang="en-US" sz="1800" dirty="0" smtClean="0"/>
                  <a:t> as, </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𝑜𝑢𝑡</m:t>
                          </m:r>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𝑖𝑛</m:t>
                              </m:r>
                              <m:r>
                                <a:rPr lang="en-US" b="0" i="1" smtClean="0">
                                  <a:latin typeface="Cambria Math" panose="02040503050406030204" pitchFamily="18" charset="0"/>
                                </a:rPr>
                                <m:t>)</m:t>
                              </m:r>
                            </m:sup>
                          </m:sSup>
                        </m:den>
                      </m:f>
                      <m:r>
                        <a:rPr lang="en-US" b="0" i="1" smtClean="0">
                          <a:latin typeface="Cambria Math" panose="02040503050406030204" pitchFamily="18" charset="0"/>
                        </a:rPr>
                        <m:t>=0.5932</m:t>
                      </m:r>
                    </m:oMath>
                  </m:oMathPara>
                </a14:m>
                <a:endParaRPr lang="en-US" sz="1800" dirty="0" smtClean="0"/>
              </a:p>
              <a:p>
                <a:pPr marL="0" indent="0">
                  <a:spcAft>
                    <a:spcPts val="1600"/>
                  </a:spcAft>
                  <a:buNone/>
                </a:pPr>
                <a:r>
                  <a:rPr lang="en-US" dirty="0" smtClean="0"/>
                  <a:t>Similarly,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𝑜𝑢𝑡</m:t>
                        </m:r>
                      </m:e>
                    </m:d>
                    <m:r>
                      <a:rPr lang="en-US" b="0" i="1" smtClean="0">
                        <a:latin typeface="Cambria Math" panose="02040503050406030204" pitchFamily="18" charset="0"/>
                      </a:rPr>
                      <m:t>=0.5968</m:t>
                    </m:r>
                    <m:r>
                      <a:rPr lang="en-US" b="0" i="0" smtClean="0">
                        <a:latin typeface="Cambria Math" panose="02040503050406030204" pitchFamily="18" charset="0"/>
                      </a:rPr>
                      <m:t>.</m:t>
                    </m:r>
                  </m:oMath>
                </a14:m>
                <a:endParaRPr lang="en-US" sz="1800" dirty="0" smtClean="0"/>
              </a:p>
              <a:p>
                <a:pPr marL="0" indent="0">
                  <a:spcAft>
                    <a:spcPts val="1600"/>
                  </a:spcAft>
                  <a:buNone/>
                </a:pPr>
                <a:r>
                  <a:rPr lang="en-US" dirty="0" smtClean="0"/>
                  <a:t>Similarly,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𝑖𝑛</m:t>
                        </m:r>
                      </m:e>
                    </m:d>
                    <m:r>
                      <a:rPr lang="en-US" b="0" i="1" smtClean="0">
                        <a:latin typeface="Cambria Math" panose="02040503050406030204" pitchFamily="18" charset="0"/>
                      </a:rPr>
                      <m:t>=1.105 </m:t>
                    </m:r>
                    <m:r>
                      <a:rPr lang="en-US" b="0" i="1" smtClean="0">
                        <a:latin typeface="Cambria Math" panose="02040503050406030204" pitchFamily="18" charset="0"/>
                      </a:rPr>
                      <m:t>𝑎𝑛𝑑</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b="0" i="1" smtClean="0">
                            <a:latin typeface="Cambria Math" panose="02040503050406030204" pitchFamily="18" charset="0"/>
                          </a:rPr>
                          <m:t>𝑜𝑢𝑡</m:t>
                        </m:r>
                      </m:e>
                    </m:d>
                    <m:r>
                      <a:rPr lang="en-US" b="0" i="1" smtClean="0">
                        <a:latin typeface="Cambria Math" panose="02040503050406030204" pitchFamily="18" charset="0"/>
                      </a:rPr>
                      <m:t>=0.7513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𝑜𝑢𝑡</m:t>
                        </m:r>
                      </m:e>
                    </m:d>
                    <m:r>
                      <a:rPr lang="en-US" b="0" i="1" smtClean="0">
                        <a:latin typeface="Cambria Math" panose="02040503050406030204" pitchFamily="18" charset="0"/>
                      </a:rPr>
                      <m:t>=0.7729</m:t>
                    </m:r>
                  </m:oMath>
                </a14:m>
                <a:r>
                  <a:rPr lang="en-US" sz="1800" dirty="0" smtClean="0"/>
                  <a:t>. </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000640"/>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113</a:t>
            </a:fld>
            <a:endParaRPr/>
          </a:p>
        </p:txBody>
      </p:sp>
    </p:spTree>
    <p:extLst>
      <p:ext uri="{BB962C8B-B14F-4D97-AF65-F5344CB8AC3E}">
        <p14:creationId xmlns:p14="http://schemas.microsoft.com/office/powerpoint/2010/main" val="99628109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Backpropagation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000640"/>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i="1">
                            <a:latin typeface="Cambria Math" panose="02040503050406030204" pitchFamily="18" charset="0"/>
                          </a:rPr>
                          <m:t>1</m:t>
                        </m:r>
                      </m:sub>
                    </m:sSub>
                  </m:oMath>
                </a14:m>
                <a:r>
                  <a:rPr lang="en-US" sz="1800" dirty="0" smtClean="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oMath>
                </a14:m>
                <a:r>
                  <a:rPr lang="en-US" sz="1800" dirty="0" smtClean="0"/>
                  <a:t> doesn’t match with the target value. Thus, we calculate the Total Error using the formula, </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𝑡𝑜𝑡𝑎𝑙</m:t>
                          </m:r>
                        </m:sub>
                      </m:sSub>
                      <m:r>
                        <a:rPr lang="en-US" sz="1800" b="0" i="1" smtClean="0">
                          <a:latin typeface="Cambria Math" panose="02040503050406030204" pitchFamily="18" charset="0"/>
                        </a:rPr>
                        <m:t>=</m:t>
                      </m:r>
                      <m:nary>
                        <m:naryPr>
                          <m:chr m:val="∑"/>
                          <m:subHide m:val="on"/>
                          <m:supHide m:val="on"/>
                          <m:ctrlPr>
                            <a:rPr lang="en-US" sz="1800" b="0" i="1" smtClean="0">
                              <a:latin typeface="Cambria Math" panose="02040503050406030204" pitchFamily="18" charset="0"/>
                            </a:rPr>
                          </m:ctrlPr>
                        </m:naryPr>
                        <m:sub/>
                        <m:sup/>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r>
                                <a:rPr lang="en-US" sz="1800" b="0" i="1" smtClean="0">
                                  <a:latin typeface="Cambria Math" panose="02040503050406030204" pitchFamily="18" charset="0"/>
                                </a:rPr>
                                <m:t>𝑡𝑎𝑟𝑔𝑒𝑡</m:t>
                              </m:r>
                              <m:r>
                                <a:rPr lang="en-US" sz="1800" b="0" i="1" smtClean="0">
                                  <a:latin typeface="Cambria Math" panose="02040503050406030204" pitchFamily="18" charset="0"/>
                                </a:rPr>
                                <m:t>−</m:t>
                              </m:r>
                              <m:r>
                                <a:rPr lang="en-US" sz="1800" b="0" i="1" smtClean="0">
                                  <a:latin typeface="Cambria Math" panose="02040503050406030204" pitchFamily="18" charset="0"/>
                                </a:rPr>
                                <m:t>𝑜𝑢𝑡</m:t>
                              </m:r>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e>
                      </m:nary>
                    </m:oMath>
                  </m:oMathPara>
                </a14:m>
                <a:endParaRPr lang="en-US" sz="1800" dirty="0" smtClean="0"/>
              </a:p>
              <a:p>
                <a:pPr marL="0" indent="0">
                  <a:spcAft>
                    <a:spcPts val="1600"/>
                  </a:spcAft>
                  <a:buNone/>
                </a:pPr>
                <a:r>
                  <a:rPr lang="en-US" dirty="0" smtClean="0"/>
                  <a:t>Then, we get error for outputs are,</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𝑂</m:t>
                              </m:r>
                            </m:e>
                            <m:sub>
                              <m:r>
                                <a:rPr lang="en-US" sz="1800" b="0" i="1" smtClean="0">
                                  <a:latin typeface="Cambria Math" panose="02040503050406030204" pitchFamily="18" charset="0"/>
                                </a:rPr>
                                <m:t>1</m:t>
                              </m:r>
                            </m:sub>
                          </m:sSub>
                        </m:sub>
                      </m:sSub>
                      <m:r>
                        <a:rPr lang="en-US" sz="1800" b="0" i="1" smtClean="0">
                          <a:latin typeface="Cambria Math" panose="02040503050406030204" pitchFamily="18" charset="0"/>
                        </a:rPr>
                        <m:t>=0.274 </m:t>
                      </m:r>
                      <m:r>
                        <a:rPr lang="en-US" sz="1800" b="0" i="1" smtClean="0">
                          <a:latin typeface="Cambria Math" panose="02040503050406030204" pitchFamily="18" charset="0"/>
                        </a:rPr>
                        <m:t>𝑎𝑛𝑑</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sub>
                      </m:sSub>
                      <m:r>
                        <a:rPr lang="en-US" i="1">
                          <a:latin typeface="Cambria Math" panose="02040503050406030204" pitchFamily="18" charset="0"/>
                        </a:rPr>
                        <m:t>=0.</m:t>
                      </m:r>
                      <m:r>
                        <a:rPr lang="en-US" b="0" i="1" smtClean="0">
                          <a:latin typeface="Cambria Math" panose="02040503050406030204" pitchFamily="18" charset="0"/>
                        </a:rPr>
                        <m:t>0</m:t>
                      </m:r>
                      <m:r>
                        <a:rPr lang="en-US" i="1">
                          <a:latin typeface="Cambria Math" panose="02040503050406030204" pitchFamily="18" charset="0"/>
                        </a:rPr>
                        <m:t>2</m:t>
                      </m:r>
                      <m:r>
                        <a:rPr lang="en-US" b="0" i="1" smtClean="0">
                          <a:latin typeface="Cambria Math" panose="02040503050406030204" pitchFamily="18" charset="0"/>
                        </a:rPr>
                        <m:t>35 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=0.2985</m:t>
                      </m:r>
                    </m:oMath>
                  </m:oMathPara>
                </a14:m>
                <a:endParaRPr lang="en-US" sz="1800" dirty="0" smtClean="0"/>
              </a:p>
              <a:p>
                <a:pPr marL="0" indent="0">
                  <a:spcAft>
                    <a:spcPts val="1600"/>
                  </a:spcAft>
                  <a:buNone/>
                </a:pPr>
                <a:r>
                  <a:rPr lang="en-US" dirty="0" smtClean="0"/>
                  <a:t>Here, we get that the error is too high. Thus, to minimize the error we do backpropagation. It automatically adjust the weight by increasing and decreasing the value of weight and train the model for graining more accurate result.</a:t>
                </a: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000640"/>
              </a:xfrm>
              <a:prstGeom prst="rect">
                <a:avLst/>
              </a:prstGeom>
              <a:blipFill>
                <a:blip r:embed="rId3"/>
                <a:stretch>
                  <a:fillRect l="-572" b="-610"/>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114</a:t>
            </a:fld>
            <a:endParaRPr/>
          </a:p>
        </p:txBody>
      </p:sp>
    </p:spTree>
    <p:extLst>
      <p:ext uri="{BB962C8B-B14F-4D97-AF65-F5344CB8AC3E}">
        <p14:creationId xmlns:p14="http://schemas.microsoft.com/office/powerpoint/2010/main" val="38998092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Backpropagation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1350205"/>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For output layer of weight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5</m:t>
                        </m:r>
                      </m:sub>
                    </m:sSub>
                  </m:oMath>
                </a14:m>
                <a:r>
                  <a:rPr lang="en-US" sz="1800" dirty="0" smtClean="0"/>
                  <a:t>, </a:t>
                </a:r>
              </a:p>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𝑡𝑜𝑡𝑎𝑙</m:t>
                              </m:r>
                            </m:sub>
                          </m:sSub>
                        </m:num>
                        <m:den>
                          <m:r>
                            <a:rPr lang="en-US" sz="1800" b="0" i="1" smtClean="0">
                              <a:latin typeface="Cambria Math" panose="02040503050406030204" pitchFamily="18" charset="0"/>
                            </a:rPr>
                            <m:t>𝑑</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5</m:t>
                              </m:r>
                            </m:sub>
                          </m:sSub>
                        </m:den>
                      </m:f>
                      <m:r>
                        <a:rPr lang="en-US" sz="1800"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𝑡𝑜𝑡𝑎𝑙</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𝑜𝑢𝑡</m:t>
                              </m:r>
                            </m:e>
                            <m:sub>
                              <m:r>
                                <a:rPr lang="en-US" b="0" i="1" smtClean="0">
                                  <a:latin typeface="Cambria Math" panose="02040503050406030204" pitchFamily="18" charset="0"/>
                                </a:rPr>
                                <m:t>01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𝑜𝑢𝑡</m:t>
                              </m:r>
                            </m:e>
                            <m:sub>
                              <m:r>
                                <a:rPr lang="en-US" b="0" i="1" smtClean="0">
                                  <a:latin typeface="Cambria Math" panose="02040503050406030204" pitchFamily="18" charset="0"/>
                                </a:rPr>
                                <m:t>01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𝑛𝑒𝑡</m:t>
                              </m:r>
                            </m:e>
                            <m:sub>
                              <m:r>
                                <a:rPr lang="en-US" b="0" i="1" smtClean="0">
                                  <a:latin typeface="Cambria Math" panose="02040503050406030204" pitchFamily="18" charset="0"/>
                                </a:rPr>
                                <m:t>01</m:t>
                              </m:r>
                            </m:sub>
                          </m:sSub>
                        </m:den>
                      </m:f>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𝑛𝑒𝑡</m:t>
                              </m:r>
                            </m:e>
                            <m:sub>
                              <m:r>
                                <a:rPr lang="en-US" b="0" i="1" smtClean="0">
                                  <a:latin typeface="Cambria Math" panose="02040503050406030204" pitchFamily="18" charset="0"/>
                                </a:rPr>
                                <m:t>01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5</m:t>
                              </m:r>
                            </m:sub>
                          </m:sSub>
                        </m:den>
                      </m:f>
                    </m:oMath>
                  </m:oMathPara>
                </a14:m>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1350205"/>
              </a:xfrm>
              <a:prstGeom prst="rect">
                <a:avLst/>
              </a:prstGeom>
              <a:blipFill>
                <a:blip r:embed="rId3"/>
                <a:stretch>
                  <a:fillRect l="-429"/>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115</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2067" y="2305879"/>
            <a:ext cx="3659463" cy="1497496"/>
          </a:xfrm>
          <a:prstGeom prst="rect">
            <a:avLst/>
          </a:prstGeom>
        </p:spPr>
      </p:pic>
      <mc:AlternateContent xmlns:mc="http://schemas.openxmlformats.org/markup-compatibility/2006" xmlns:a14="http://schemas.microsoft.com/office/drawing/2010/main">
        <mc:Choice Requires="a14">
          <p:sp>
            <p:nvSpPr>
              <p:cNvPr id="6" name="Google Shape;80;p16"/>
              <p:cNvSpPr txBox="1">
                <a:spLocks/>
              </p:cNvSpPr>
              <p:nvPr/>
            </p:nvSpPr>
            <p:spPr>
              <a:xfrm>
                <a:off x="623400" y="3803375"/>
                <a:ext cx="8520600" cy="1271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spcAft>
                    <a:spcPts val="1600"/>
                  </a:spcAft>
                </a:pPr>
                <a:r>
                  <a:rPr lang="en-US" dirty="0" smtClean="0"/>
                  <a:t>Then to calculate we have, </a:t>
                </a:r>
              </a:p>
              <a:p>
                <a:pPr marL="0" indent="0">
                  <a:spcAft>
                    <a:spcPts val="1600"/>
                  </a:spcAft>
                  <a:buFont typeface="Average"/>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𝑡𝑜𝑡𝑎𝑙</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smtClean="0">
                                  <a:latin typeface="Cambria Math" panose="02040503050406030204" pitchFamily="18" charset="0"/>
                                </a:rPr>
                                <m:t>𝑜𝑢𝑡</m:t>
                              </m:r>
                            </m:e>
                            <m:sub>
                              <m:r>
                                <a:rPr lang="en-US" i="1" smtClean="0">
                                  <a:latin typeface="Cambria Math" panose="02040503050406030204" pitchFamily="18" charset="0"/>
                                </a:rPr>
                                <m:t>01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𝑜𝑢𝑡</m:t>
                          </m:r>
                        </m:e>
                        <m:sub>
                          <m:r>
                            <a:rPr lang="en-US" b="0" i="1" smtClean="0">
                              <a:latin typeface="Cambria Math" panose="02040503050406030204" pitchFamily="18" charset="0"/>
                            </a:rPr>
                            <m:t>𝑂</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𝑇𝑎𝑟𝑔𝑒𝑡</m:t>
                          </m:r>
                        </m:e>
                        <m:sub>
                          <m:r>
                            <a:rPr lang="en-US" b="0" i="1" smtClean="0">
                              <a:latin typeface="Cambria Math" panose="02040503050406030204" pitchFamily="18" charset="0"/>
                            </a:rPr>
                            <m:t>𝑂</m:t>
                          </m:r>
                          <m:r>
                            <a:rPr lang="en-US" b="0" i="1" smtClean="0">
                              <a:latin typeface="Cambria Math" panose="02040503050406030204" pitchFamily="18" charset="0"/>
                            </a:rPr>
                            <m:t>1</m:t>
                          </m:r>
                        </m:sub>
                      </m:sSub>
                      <m:r>
                        <a:rPr lang="en-US" b="0" i="1" smtClean="0">
                          <a:latin typeface="Cambria Math" panose="02040503050406030204" pitchFamily="18" charset="0"/>
                        </a:rPr>
                        <m:t>=0.75136−0.01=0.741365</m:t>
                      </m:r>
                    </m:oMath>
                  </m:oMathPara>
                </a14:m>
                <a:endParaRPr lang="en-US" dirty="0" smtClean="0"/>
              </a:p>
            </p:txBody>
          </p:sp>
        </mc:Choice>
        <mc:Fallback xmlns="">
          <p:sp>
            <p:nvSpPr>
              <p:cNvPr id="6" name="Google Shape;80;p16"/>
              <p:cNvSpPr txBox="1">
                <a:spLocks noRot="1" noChangeAspect="1" noMove="1" noResize="1" noEditPoints="1" noAdjustHandles="1" noChangeArrowheads="1" noChangeShapeType="1" noTextEdit="1"/>
              </p:cNvSpPr>
              <p:nvPr/>
            </p:nvSpPr>
            <p:spPr>
              <a:xfrm>
                <a:off x="623400" y="3803375"/>
                <a:ext cx="8520600" cy="1271172"/>
              </a:xfrm>
              <a:prstGeom prst="rect">
                <a:avLst/>
              </a:prstGeom>
              <a:blipFill>
                <a:blip r:embed="rId5"/>
                <a:stretch>
                  <a:fillRect l="-4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0853709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Backpropagation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3907875"/>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And we calculate as,</a:t>
                </a:r>
              </a:p>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𝑜𝑢𝑡</m:t>
                              </m:r>
                            </m:e>
                            <m:sub>
                              <m:r>
                                <a:rPr lang="en-US" b="0" i="1" smtClean="0">
                                  <a:latin typeface="Cambria Math" panose="02040503050406030204" pitchFamily="18" charset="0"/>
                                </a:rPr>
                                <m:t>01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𝑛𝑒𝑡</m:t>
                              </m:r>
                            </m:e>
                            <m:sub>
                              <m:r>
                                <a:rPr lang="en-US" b="0" i="1" smtClean="0">
                                  <a:latin typeface="Cambria Math" panose="02040503050406030204" pitchFamily="18" charset="0"/>
                                </a:rPr>
                                <m:t>01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𝑜𝑢𝑡</m:t>
                          </m:r>
                        </m:e>
                        <m:sub>
                          <m:r>
                            <a:rPr lang="en-US" b="0" i="1" smtClean="0">
                              <a:latin typeface="Cambria Math" panose="02040503050406030204" pitchFamily="18" charset="0"/>
                            </a:rPr>
                            <m:t>𝑂</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𝑜𝑢𝑡</m:t>
                              </m:r>
                            </m:e>
                            <m:sub>
                              <m:r>
                                <a:rPr lang="en-US" b="0" i="1" smtClean="0">
                                  <a:latin typeface="Cambria Math" panose="02040503050406030204" pitchFamily="18" charset="0"/>
                                </a:rPr>
                                <m:t>𝑂</m:t>
                              </m:r>
                              <m:r>
                                <a:rPr lang="en-US" b="0" i="1" smtClean="0">
                                  <a:latin typeface="Cambria Math" panose="02040503050406030204" pitchFamily="18" charset="0"/>
                                </a:rPr>
                                <m:t>1</m:t>
                              </m:r>
                            </m:sub>
                          </m:sSub>
                        </m:e>
                      </m:d>
                      <m:r>
                        <a:rPr lang="en-US" b="0" i="1" smtClean="0">
                          <a:latin typeface="Cambria Math" panose="02040503050406030204" pitchFamily="18" charset="0"/>
                        </a:rPr>
                        <m:t>=0.7513</m:t>
                      </m:r>
                      <m:d>
                        <m:dPr>
                          <m:ctrlPr>
                            <a:rPr lang="en-US" b="0" i="1" smtClean="0">
                              <a:latin typeface="Cambria Math" panose="02040503050406030204" pitchFamily="18" charset="0"/>
                            </a:rPr>
                          </m:ctrlPr>
                        </m:dPr>
                        <m:e>
                          <m:r>
                            <a:rPr lang="en-US" b="0" i="1" smtClean="0">
                              <a:latin typeface="Cambria Math" panose="02040503050406030204" pitchFamily="18" charset="0"/>
                            </a:rPr>
                            <m:t>1−0.7513</m:t>
                          </m:r>
                        </m:e>
                      </m:d>
                      <m:r>
                        <a:rPr lang="en-US" b="0" i="1" smtClean="0">
                          <a:latin typeface="Cambria Math" panose="02040503050406030204" pitchFamily="18" charset="0"/>
                        </a:rPr>
                        <m:t>=0.1868</m:t>
                      </m:r>
                    </m:oMath>
                  </m:oMathPara>
                </a14:m>
                <a:endParaRPr lang="en-US" sz="1800" dirty="0" smtClean="0"/>
              </a:p>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𝑛𝑒𝑡</m:t>
                              </m:r>
                            </m:e>
                            <m:sub>
                              <m:r>
                                <a:rPr lang="en-US" i="1">
                                  <a:latin typeface="Cambria Math" panose="02040503050406030204" pitchFamily="18" charset="0"/>
                                </a:rPr>
                                <m:t>01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5</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𝑜𝑢𝑡</m:t>
                          </m:r>
                        </m:e>
                        <m:sub>
                          <m:r>
                            <a:rPr lang="en-US" b="0" i="1" smtClean="0">
                              <a:latin typeface="Cambria Math" panose="02040503050406030204" pitchFamily="18" charset="0"/>
                            </a:rPr>
                            <m:t>h</m:t>
                          </m:r>
                          <m:r>
                            <a:rPr lang="en-US" b="0" i="1" smtClean="0">
                              <a:latin typeface="Cambria Math" panose="02040503050406030204" pitchFamily="18" charset="0"/>
                            </a:rPr>
                            <m:t>1</m:t>
                          </m:r>
                        </m:sub>
                      </m:sSub>
                      <m:r>
                        <a:rPr lang="en-US" b="0" i="1" smtClean="0">
                          <a:latin typeface="Cambria Math" panose="02040503050406030204" pitchFamily="18" charset="0"/>
                        </a:rPr>
                        <m:t>=0.5932</m:t>
                      </m:r>
                    </m:oMath>
                  </m:oMathPara>
                </a14:m>
                <a:endParaRPr lang="en-US" sz="1800" dirty="0" smtClean="0"/>
              </a:p>
              <a:p>
                <a:pPr marL="0" indent="0">
                  <a:spcAft>
                    <a:spcPts val="1600"/>
                  </a:spcAft>
                  <a:buNone/>
                </a:pPr>
                <a:r>
                  <a:rPr lang="en-US" dirty="0" smtClean="0"/>
                  <a:t>Thus, we get, </a:t>
                </a:r>
              </a:p>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𝑡𝑜𝑡𝑎𝑙</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5</m:t>
                              </m:r>
                            </m:sub>
                          </m:sSub>
                        </m:den>
                      </m:f>
                      <m:r>
                        <a:rPr lang="en-US" i="1">
                          <a:latin typeface="Cambria Math" panose="02040503050406030204" pitchFamily="18" charset="0"/>
                        </a:rPr>
                        <m:t>=</m:t>
                      </m:r>
                      <m:r>
                        <a:rPr lang="en-US" b="0" i="1" smtClean="0">
                          <a:latin typeface="Cambria Math" panose="02040503050406030204" pitchFamily="18" charset="0"/>
                        </a:rPr>
                        <m:t>0.082167</m:t>
                      </m:r>
                    </m:oMath>
                  </m:oMathPara>
                </a14:m>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3907875"/>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116</a:t>
            </a:fld>
            <a:endParaRPr/>
          </a:p>
        </p:txBody>
      </p:sp>
    </p:spTree>
    <p:extLst>
      <p:ext uri="{BB962C8B-B14F-4D97-AF65-F5344CB8AC3E}">
        <p14:creationId xmlns:p14="http://schemas.microsoft.com/office/powerpoint/2010/main" val="13897819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Backpropagation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And we calculate the new weight as,</a:t>
                </a:r>
              </a:p>
              <a:p>
                <a:pPr marL="0" indent="0">
                  <a:spcAft>
                    <a:spcPts val="1600"/>
                  </a:spcAft>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5</m:t>
                              </m:r>
                            </m:sub>
                          </m:sSub>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5</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𝑡𝑜𝑡𝑎𝑙</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5</m:t>
                              </m:r>
                            </m:sub>
                          </m:sSub>
                        </m:den>
                      </m:f>
                      <m:r>
                        <a:rPr lang="en-US" b="0" i="1" smtClean="0">
                          <a:latin typeface="Cambria Math" panose="02040503050406030204" pitchFamily="18" charset="0"/>
                        </a:rPr>
                        <m:t>=0.4−</m:t>
                      </m:r>
                      <m:d>
                        <m:dPr>
                          <m:ctrlPr>
                            <a:rPr lang="en-US" b="0" i="1" smtClean="0">
                              <a:latin typeface="Cambria Math" panose="02040503050406030204" pitchFamily="18" charset="0"/>
                            </a:rPr>
                          </m:ctrlPr>
                        </m:dPr>
                        <m:e>
                          <m:r>
                            <a:rPr lang="en-US" b="0" i="1" smtClean="0">
                              <a:latin typeface="Cambria Math" panose="02040503050406030204" pitchFamily="18" charset="0"/>
                            </a:rPr>
                            <m:t>0.6∗0.082167</m:t>
                          </m:r>
                        </m:e>
                      </m:d>
                      <m:r>
                        <a:rPr lang="en-US" b="0" i="1" smtClean="0">
                          <a:latin typeface="Cambria Math" panose="02040503050406030204" pitchFamily="18" charset="0"/>
                        </a:rPr>
                        <m:t>=0.350699</m:t>
                      </m:r>
                    </m:oMath>
                  </m:oMathPara>
                </a14:m>
                <a:endParaRPr lang="en-US" sz="1800" dirty="0" smtClean="0"/>
              </a:p>
              <a:p>
                <a:pPr marL="0" indent="0">
                  <a:spcAft>
                    <a:spcPts val="1600"/>
                  </a:spcAft>
                  <a:buNone/>
                </a:pPr>
                <a:r>
                  <a:rPr lang="en-US" dirty="0" smtClean="0"/>
                  <a:t>Similarly, we calculate new weight of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6</m:t>
                        </m:r>
                      </m:sub>
                    </m:sSub>
                  </m:oMath>
                </a14:m>
                <a:r>
                  <a:rPr lang="en-US" sz="1800" dirty="0" smtClean="0"/>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7</m:t>
                        </m:r>
                      </m:sub>
                    </m:sSub>
                  </m:oMath>
                </a14:m>
                <a:r>
                  <a:rPr lang="en-US" sz="1800" dirty="0" smtClean="0"/>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8</m:t>
                        </m:r>
                      </m:sub>
                    </m:sSub>
                    <m:r>
                      <a:rPr lang="en-US" b="0" i="0" smtClean="0">
                        <a:latin typeface="Cambria Math" panose="02040503050406030204" pitchFamily="18" charset="0"/>
                      </a:rPr>
                      <m:t>.</m:t>
                    </m:r>
                  </m:oMath>
                </a14:m>
                <a:endParaRPr lang="en-US" sz="1800" dirty="0" smtClean="0"/>
              </a:p>
              <a:p>
                <a:pPr marL="0" indent="0">
                  <a:spcAft>
                    <a:spcPts val="1600"/>
                  </a:spcAft>
                  <a:buNone/>
                </a:pPr>
                <a:r>
                  <a:rPr lang="en-US" dirty="0" smtClean="0"/>
                  <a:t>Then, For hidden layer of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oMath>
                </a14:m>
                <a:r>
                  <a:rPr lang="en-US" dirty="0" smtClean="0"/>
                  <a:t> ,</a:t>
                </a:r>
              </a:p>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𝑡𝑜𝑡𝑎𝑙</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𝑡𝑜𝑡𝑎𝑙</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b="0" i="1" smtClean="0">
                                  <a:latin typeface="Cambria Math" panose="02040503050406030204" pitchFamily="18" charset="0"/>
                                </a:rPr>
                                <m:t>h</m:t>
                              </m:r>
                              <m:r>
                                <a:rPr lang="en-US" i="1">
                                  <a:latin typeface="Cambria Math" panose="02040503050406030204" pitchFamily="18" charset="0"/>
                                </a:rPr>
                                <m:t>1</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b="0" i="1" smtClean="0">
                                  <a:latin typeface="Cambria Math" panose="02040503050406030204" pitchFamily="18" charset="0"/>
                                </a:rPr>
                                <m:t>h</m:t>
                              </m:r>
                              <m:r>
                                <a:rPr lang="en-US" i="1">
                                  <a:latin typeface="Cambria Math" panose="02040503050406030204" pitchFamily="18" charset="0"/>
                                </a:rPr>
                                <m:t>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𝑛𝑒𝑡</m:t>
                              </m:r>
                            </m:e>
                            <m:sub>
                              <m:r>
                                <a:rPr lang="en-US" b="0" i="1" smtClean="0">
                                  <a:latin typeface="Cambria Math" panose="02040503050406030204" pitchFamily="18" charset="0"/>
                                </a:rPr>
                                <m:t>h</m:t>
                              </m:r>
                              <m:r>
                                <a:rPr lang="en-US" i="1">
                                  <a:latin typeface="Cambria Math" panose="02040503050406030204" pitchFamily="18" charset="0"/>
                                </a:rPr>
                                <m:t>1</m:t>
                              </m:r>
                            </m:sub>
                          </m:sSub>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𝑛𝑒𝑡</m:t>
                              </m:r>
                            </m:e>
                            <m:sub>
                              <m:r>
                                <a:rPr lang="en-US" b="0" i="1" smtClean="0">
                                  <a:latin typeface="Cambria Math" panose="02040503050406030204" pitchFamily="18" charset="0"/>
                                </a:rPr>
                                <m:t>h</m:t>
                              </m:r>
                              <m:r>
                                <a:rPr lang="en-US" i="1">
                                  <a:latin typeface="Cambria Math" panose="02040503050406030204" pitchFamily="18" charset="0"/>
                                </a:rPr>
                                <m:t>1</m:t>
                              </m:r>
                            </m:sub>
                          </m:sSub>
                        </m:num>
                        <m:den>
                          <m:r>
                            <a:rPr lang="en-US" i="1">
                              <a:latin typeface="Cambria Math" panose="02040503050406030204" pitchFamily="18" charset="0"/>
                            </a:rPr>
                            <m:t>𝑑</m:t>
                          </m:r>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den>
                      </m:f>
                    </m:oMath>
                  </m:oMathPara>
                </a14:m>
                <a:endParaRPr lang="en-US" sz="1800" dirty="0" smtClean="0"/>
              </a:p>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𝑡𝑜𝑡𝑎𝑙</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i="1">
                                  <a:latin typeface="Cambria Math" panose="02040503050406030204" pitchFamily="18" charset="0"/>
                                </a:rPr>
                                <m:t>h</m:t>
                              </m:r>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𝑂</m:t>
                              </m:r>
                              <m:r>
                                <a:rPr lang="en-US" i="1">
                                  <a:latin typeface="Cambria Math" panose="02040503050406030204" pitchFamily="18" charset="0"/>
                                </a:rPr>
                                <m:t>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𝑜𝑢𝑡</m:t>
                              </m:r>
                            </m:e>
                            <m:sub>
                              <m:r>
                                <a:rPr lang="en-US" i="1">
                                  <a:latin typeface="Cambria Math" panose="02040503050406030204" pitchFamily="18" charset="0"/>
                                </a:rPr>
                                <m:t>h</m:t>
                              </m:r>
                              <m:r>
                                <a:rPr lang="en-US" i="1">
                                  <a:latin typeface="Cambria Math" panose="02040503050406030204" pitchFamily="18" charset="0"/>
                                </a:rPr>
                                <m:t>1</m:t>
                              </m:r>
                            </m:sub>
                          </m:sSub>
                        </m:den>
                      </m:f>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𝑂</m:t>
                              </m:r>
                              <m:r>
                                <a:rPr lang="en-US" b="0" i="1" smtClean="0">
                                  <a:latin typeface="Cambria Math" panose="02040503050406030204" pitchFamily="18" charset="0"/>
                                </a:rPr>
                                <m:t>2</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𝑜𝑢𝑡</m:t>
                              </m:r>
                            </m:e>
                            <m:sub>
                              <m:r>
                                <a:rPr lang="en-US" b="0" i="1" smtClean="0">
                                  <a:latin typeface="Cambria Math" panose="02040503050406030204" pitchFamily="18" charset="0"/>
                                </a:rPr>
                                <m:t>h</m:t>
                              </m:r>
                              <m:r>
                                <a:rPr lang="en-US" i="1">
                                  <a:latin typeface="Cambria Math" panose="02040503050406030204" pitchFamily="18" charset="0"/>
                                </a:rPr>
                                <m:t>1</m:t>
                              </m:r>
                            </m:sub>
                          </m:sSub>
                        </m:den>
                      </m:f>
                    </m:oMath>
                  </m:oMathPara>
                </a14:m>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117</a:t>
            </a:fld>
            <a:endParaRPr/>
          </a:p>
        </p:txBody>
      </p:sp>
    </p:spTree>
    <p:extLst>
      <p:ext uri="{BB962C8B-B14F-4D97-AF65-F5344CB8AC3E}">
        <p14:creationId xmlns:p14="http://schemas.microsoft.com/office/powerpoint/2010/main" val="38019701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Backpropagation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𝑂</m:t>
                              </m:r>
                              <m:r>
                                <a:rPr lang="en-US" i="1">
                                  <a:latin typeface="Cambria Math" panose="02040503050406030204" pitchFamily="18" charset="0"/>
                                </a:rPr>
                                <m:t>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𝑜𝑢𝑡</m:t>
                              </m:r>
                            </m:e>
                            <m:sub>
                              <m:r>
                                <a:rPr lang="en-US" i="1">
                                  <a:latin typeface="Cambria Math" panose="02040503050406030204" pitchFamily="18" charset="0"/>
                                </a:rPr>
                                <m:t>h</m:t>
                              </m:r>
                              <m:r>
                                <a:rPr lang="en-US" i="1">
                                  <a:latin typeface="Cambria Math" panose="02040503050406030204" pitchFamily="18" charset="0"/>
                                </a:rPr>
                                <m:t>1</m:t>
                              </m:r>
                            </m:sub>
                          </m:sSub>
                        </m:den>
                      </m:f>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𝑂</m:t>
                              </m:r>
                              <m:r>
                                <a:rPr lang="en-US" b="0" i="1" smtClean="0">
                                  <a:latin typeface="Cambria Math" panose="02040503050406030204" pitchFamily="18" charset="0"/>
                                </a:rPr>
                                <m:t>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𝑛𝑒𝑡</m:t>
                              </m:r>
                            </m:e>
                            <m:sub>
                              <m:r>
                                <a:rPr lang="en-US" b="0" i="1" smtClean="0">
                                  <a:latin typeface="Cambria Math" panose="02040503050406030204" pitchFamily="18" charset="0"/>
                                </a:rPr>
                                <m:t>𝑂</m:t>
                              </m:r>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𝑛𝑒𝑡</m:t>
                              </m:r>
                            </m:e>
                            <m:sub>
                              <m:r>
                                <a:rPr lang="en-US" i="1">
                                  <a:latin typeface="Cambria Math" panose="02040503050406030204" pitchFamily="18" charset="0"/>
                                </a:rPr>
                                <m:t>𝑂</m:t>
                              </m:r>
                              <m:r>
                                <a:rPr lang="en-US" i="1">
                                  <a:latin typeface="Cambria Math" panose="02040503050406030204" pitchFamily="18" charset="0"/>
                                </a:rPr>
                                <m:t>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𝑜𝑢𝑡</m:t>
                              </m:r>
                            </m:e>
                            <m:sub>
                              <m:r>
                                <a:rPr lang="en-US" b="0" i="1" smtClean="0">
                                  <a:latin typeface="Cambria Math" panose="02040503050406030204" pitchFamily="18" charset="0"/>
                                </a:rPr>
                                <m:t>h</m:t>
                              </m:r>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𝑂</m:t>
                              </m:r>
                              <m:r>
                                <a:rPr lang="en-US" b="0" i="1" smtClean="0">
                                  <a:latin typeface="Cambria Math" panose="02040503050406030204" pitchFamily="18" charset="0"/>
                                </a:rPr>
                                <m:t>2</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i="1">
                                  <a:latin typeface="Cambria Math" panose="02040503050406030204" pitchFamily="18" charset="0"/>
                                </a:rPr>
                                <m:t>h</m:t>
                              </m:r>
                              <m:r>
                                <a:rPr lang="en-US" i="1">
                                  <a:latin typeface="Cambria Math" panose="02040503050406030204" pitchFamily="18" charset="0"/>
                                </a:rPr>
                                <m:t>1</m:t>
                              </m:r>
                            </m:sub>
                          </m:sSub>
                        </m:den>
                      </m:f>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𝑂</m:t>
                              </m:r>
                              <m:r>
                                <a:rPr lang="en-US" b="0" i="1" smtClean="0">
                                  <a:latin typeface="Cambria Math" panose="02040503050406030204" pitchFamily="18" charset="0"/>
                                </a:rPr>
                                <m:t>2</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𝑛𝑒𝑡</m:t>
                              </m:r>
                            </m:e>
                            <m:sub>
                              <m:r>
                                <a:rPr lang="en-US" i="1">
                                  <a:latin typeface="Cambria Math" panose="02040503050406030204" pitchFamily="18" charset="0"/>
                                </a:rPr>
                                <m:t>𝑂</m:t>
                              </m:r>
                              <m:r>
                                <a:rPr lang="en-US" b="0" i="1" smtClean="0">
                                  <a:latin typeface="Cambria Math" panose="02040503050406030204" pitchFamily="18" charset="0"/>
                                </a:rPr>
                                <m:t>2</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𝑛𝑒𝑡</m:t>
                              </m:r>
                            </m:e>
                            <m:sub>
                              <m:r>
                                <a:rPr lang="en-US" i="1">
                                  <a:latin typeface="Cambria Math" panose="02040503050406030204" pitchFamily="18" charset="0"/>
                                </a:rPr>
                                <m:t>𝑂</m:t>
                              </m:r>
                              <m:r>
                                <a:rPr lang="en-US" b="0" i="1" smtClean="0">
                                  <a:latin typeface="Cambria Math" panose="02040503050406030204" pitchFamily="18" charset="0"/>
                                </a:rPr>
                                <m:t>2</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i="1">
                                  <a:latin typeface="Cambria Math" panose="02040503050406030204" pitchFamily="18" charset="0"/>
                                </a:rPr>
                                <m:t>h</m:t>
                              </m:r>
                              <m:r>
                                <a:rPr lang="en-US" i="1">
                                  <a:latin typeface="Cambria Math" panose="02040503050406030204" pitchFamily="18" charset="0"/>
                                </a:rPr>
                                <m:t>1</m:t>
                              </m:r>
                            </m:sub>
                          </m:sSub>
                        </m:den>
                      </m:f>
                    </m:oMath>
                  </m:oMathPara>
                </a14:m>
                <a:endParaRPr lang="en-US" sz="1800" dirty="0" smtClean="0"/>
              </a:p>
              <a:p>
                <a:pPr marL="0" indent="0">
                  <a:spcAft>
                    <a:spcPts val="1600"/>
                  </a:spcAft>
                  <a:buNone/>
                </a:pPr>
                <a:r>
                  <a:rPr lang="en-US" dirty="0" smtClean="0"/>
                  <a:t>And again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𝑂</m:t>
                            </m:r>
                            <m:r>
                              <a:rPr lang="en-US" i="1">
                                <a:latin typeface="Cambria Math" panose="02040503050406030204" pitchFamily="18" charset="0"/>
                              </a:rPr>
                              <m:t>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𝑛𝑒𝑡</m:t>
                            </m:r>
                          </m:e>
                          <m:sub>
                            <m:r>
                              <a:rPr lang="en-US" i="1">
                                <a:latin typeface="Cambria Math" panose="02040503050406030204" pitchFamily="18" charset="0"/>
                              </a:rPr>
                              <m:t>𝑂</m:t>
                            </m:r>
                            <m:r>
                              <a:rPr lang="en-US" i="1">
                                <a:latin typeface="Cambria Math" panose="02040503050406030204" pitchFamily="18" charset="0"/>
                              </a:rPr>
                              <m:t>1</m:t>
                            </m:r>
                          </m:sub>
                        </m:sSub>
                      </m:den>
                    </m:f>
                    <m:r>
                      <a:rPr lang="en-US" b="0" i="1" smtClean="0">
                        <a:latin typeface="Cambria Math" panose="02040503050406030204" pitchFamily="18" charset="0"/>
                      </a:rPr>
                      <m:t> </m:t>
                    </m:r>
                  </m:oMath>
                </a14:m>
                <a:r>
                  <a:rPr lang="en-US" sz="1800" dirty="0" smtClean="0"/>
                  <a:t> can be further expanded as, </a:t>
                </a:r>
              </a:p>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𝑂</m:t>
                              </m:r>
                              <m:r>
                                <a:rPr lang="en-US" i="1">
                                  <a:latin typeface="Cambria Math" panose="02040503050406030204" pitchFamily="18" charset="0"/>
                                </a:rPr>
                                <m:t>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𝑛𝑒𝑡</m:t>
                              </m:r>
                            </m:e>
                            <m:sub>
                              <m:r>
                                <a:rPr lang="en-US" i="1">
                                  <a:latin typeface="Cambria Math" panose="02040503050406030204" pitchFamily="18" charset="0"/>
                                </a:rPr>
                                <m:t>𝑂</m:t>
                              </m:r>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𝐸</m:t>
                              </m:r>
                            </m:e>
                            <m:sub>
                              <m:r>
                                <a:rPr lang="en-US" i="1">
                                  <a:latin typeface="Cambria Math" panose="02040503050406030204" pitchFamily="18" charset="0"/>
                                </a:rPr>
                                <m:t>𝑂</m:t>
                              </m:r>
                              <m:r>
                                <a:rPr lang="en-US" i="1">
                                  <a:latin typeface="Cambria Math" panose="02040503050406030204" pitchFamily="18" charset="0"/>
                                </a:rPr>
                                <m:t>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b="0" i="1" smtClean="0">
                                  <a:latin typeface="Cambria Math" panose="02040503050406030204" pitchFamily="18" charset="0"/>
                                </a:rPr>
                                <m:t>𝑂</m:t>
                              </m:r>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𝑜𝑢𝑡</m:t>
                              </m:r>
                            </m:e>
                            <m:sub>
                              <m:r>
                                <a:rPr lang="en-US" i="1">
                                  <a:latin typeface="Cambria Math" panose="02040503050406030204" pitchFamily="18" charset="0"/>
                                </a:rPr>
                                <m:t>𝑂</m:t>
                              </m:r>
                              <m:r>
                                <a:rPr lang="en-US" i="1">
                                  <a:latin typeface="Cambria Math" panose="02040503050406030204" pitchFamily="18" charset="0"/>
                                </a:rPr>
                                <m:t>1</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b="0" i="1" smtClean="0">
                                  <a:latin typeface="Cambria Math" panose="02040503050406030204" pitchFamily="18" charset="0"/>
                                </a:rPr>
                                <m:t>𝑛𝑒𝑡</m:t>
                              </m:r>
                            </m:e>
                            <m:sub>
                              <m:r>
                                <a:rPr lang="en-US" b="0" i="1" smtClean="0">
                                  <a:latin typeface="Cambria Math" panose="02040503050406030204" pitchFamily="18" charset="0"/>
                                </a:rPr>
                                <m:t>𝑂</m:t>
                              </m:r>
                              <m:r>
                                <a:rPr lang="en-US" i="1">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𝑂</m:t>
                              </m:r>
                              <m:r>
                                <a:rPr lang="en-US" b="0" i="1" smtClean="0">
                                  <a:latin typeface="Cambria Math" panose="02040503050406030204" pitchFamily="18" charset="0"/>
                                </a:rPr>
                                <m:t>2</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𝑛𝑒𝑡</m:t>
                              </m:r>
                            </m:e>
                            <m:sub>
                              <m:r>
                                <a:rPr lang="en-US" i="1">
                                  <a:latin typeface="Cambria Math" panose="02040503050406030204" pitchFamily="18" charset="0"/>
                                </a:rPr>
                                <m:t>𝑂</m:t>
                              </m:r>
                              <m:r>
                                <a:rPr lang="en-US" b="0" i="1" smtClean="0">
                                  <a:latin typeface="Cambria Math" panose="02040503050406030204" pitchFamily="18" charset="0"/>
                                </a:rPr>
                                <m:t>2</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𝑂</m:t>
                              </m:r>
                              <m:r>
                                <a:rPr lang="en-US" b="0" i="1" smtClean="0">
                                  <a:latin typeface="Cambria Math" panose="02040503050406030204" pitchFamily="18" charset="0"/>
                                </a:rPr>
                                <m:t>2</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b="0" i="1" smtClean="0">
                                  <a:latin typeface="Cambria Math" panose="02040503050406030204" pitchFamily="18" charset="0"/>
                                </a:rPr>
                                <m:t>𝑂</m:t>
                              </m:r>
                              <m:r>
                                <a:rPr lang="en-US" b="0" i="1" smtClean="0">
                                  <a:latin typeface="Cambria Math" panose="02040503050406030204" pitchFamily="18" charset="0"/>
                                </a:rPr>
                                <m:t>2</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i="1">
                                  <a:latin typeface="Cambria Math" panose="02040503050406030204" pitchFamily="18" charset="0"/>
                                </a:rPr>
                                <m:t>𝑂</m:t>
                              </m:r>
                              <m:r>
                                <a:rPr lang="en-US" b="0" i="1" smtClean="0">
                                  <a:latin typeface="Cambria Math" panose="02040503050406030204" pitchFamily="18" charset="0"/>
                                </a:rPr>
                                <m:t>2</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𝑛𝑒𝑡</m:t>
                              </m:r>
                            </m:e>
                            <m:sub>
                              <m:r>
                                <a:rPr lang="en-US" i="1">
                                  <a:latin typeface="Cambria Math" panose="02040503050406030204" pitchFamily="18" charset="0"/>
                                </a:rPr>
                                <m:t>𝑂</m:t>
                              </m:r>
                              <m:r>
                                <a:rPr lang="en-US" b="0" i="1" smtClean="0">
                                  <a:latin typeface="Cambria Math" panose="02040503050406030204" pitchFamily="18" charset="0"/>
                                </a:rPr>
                                <m:t>2</m:t>
                              </m:r>
                            </m:sub>
                          </m:sSub>
                        </m:den>
                      </m:f>
                    </m:oMath>
                  </m:oMathPara>
                </a14:m>
                <a:endParaRPr lang="en-US" sz="1800" dirty="0" smtClean="0"/>
              </a:p>
              <a:p>
                <a:pPr marL="0" indent="0">
                  <a:spcAft>
                    <a:spcPts val="1600"/>
                  </a:spcAft>
                  <a:buNone/>
                </a:pPr>
                <a:r>
                  <a:rPr lang="en-US" dirty="0" smtClean="0"/>
                  <a:t>For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𝑂</m:t>
                            </m:r>
                            <m:r>
                              <a:rPr lang="en-US" i="1">
                                <a:latin typeface="Cambria Math" panose="02040503050406030204" pitchFamily="18" charset="0"/>
                              </a:rPr>
                              <m:t>2</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i="1">
                                <a:latin typeface="Cambria Math" panose="02040503050406030204" pitchFamily="18" charset="0"/>
                              </a:rPr>
                              <m:t>𝑂</m:t>
                            </m:r>
                            <m:r>
                              <a:rPr lang="en-US" i="1">
                                <a:latin typeface="Cambria Math" panose="02040503050406030204" pitchFamily="18" charset="0"/>
                              </a:rPr>
                              <m:t>2</m:t>
                            </m:r>
                          </m:sub>
                        </m:sSub>
                      </m:den>
                    </m:f>
                    <m:r>
                      <a:rPr lang="en-US" b="0" i="0" smtClean="0">
                        <a:latin typeface="Cambria Math" panose="02040503050406030204" pitchFamily="18" charset="0"/>
                      </a:rPr>
                      <m:t>, </m:t>
                    </m:r>
                  </m:oMath>
                </a14:m>
                <a:r>
                  <a:rPr lang="en-US" sz="1800" dirty="0" smtClean="0"/>
                  <a:t>we calculate as,</a:t>
                </a:r>
              </a:p>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𝑂</m:t>
                              </m:r>
                              <m:r>
                                <a:rPr lang="en-US" i="1">
                                  <a:latin typeface="Cambria Math" panose="02040503050406030204" pitchFamily="18" charset="0"/>
                                </a:rPr>
                                <m:t>2</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i="1">
                                  <a:latin typeface="Cambria Math" panose="02040503050406030204" pitchFamily="18" charset="0"/>
                                </a:rPr>
                                <m:t>𝑂</m:t>
                              </m:r>
                              <m:r>
                                <a:rPr lang="en-US" i="1">
                                  <a:latin typeface="Cambria Math" panose="02040503050406030204" pitchFamily="18" charset="0"/>
                                </a:rPr>
                                <m:t>2</m:t>
                              </m:r>
                            </m:sub>
                          </m:sSub>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𝑜𝑢𝑡</m:t>
                          </m:r>
                        </m:e>
                        <m:sub>
                          <m:r>
                            <a:rPr lang="en-US" i="1">
                              <a:latin typeface="Cambria Math" panose="02040503050406030204" pitchFamily="18" charset="0"/>
                            </a:rPr>
                            <m:t>𝑂</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𝑇𝑎𝑟𝑔𝑒𝑡</m:t>
                          </m:r>
                        </m:e>
                        <m:sub>
                          <m:r>
                            <a:rPr lang="en-US" i="1">
                              <a:latin typeface="Cambria Math" panose="02040503050406030204" pitchFamily="18" charset="0"/>
                            </a:rPr>
                            <m:t>𝑂</m:t>
                          </m:r>
                          <m:r>
                            <a:rPr lang="en-US" b="0" i="1" smtClean="0">
                              <a:latin typeface="Cambria Math" panose="02040503050406030204" pitchFamily="18" charset="0"/>
                            </a:rPr>
                            <m:t>2</m:t>
                          </m:r>
                        </m:sub>
                      </m:sSub>
                      <m:r>
                        <a:rPr lang="en-US" b="0" i="1" smtClean="0">
                          <a:latin typeface="Cambria Math" panose="02040503050406030204" pitchFamily="18" charset="0"/>
                        </a:rPr>
                        <m:t>=0.7729−0.99=−0.217</m:t>
                      </m:r>
                    </m:oMath>
                  </m:oMathPara>
                </a14:m>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118</a:t>
            </a:fld>
            <a:endParaRPr/>
          </a:p>
        </p:txBody>
      </p:sp>
    </p:spTree>
    <p:extLst>
      <p:ext uri="{BB962C8B-B14F-4D97-AF65-F5344CB8AC3E}">
        <p14:creationId xmlns:p14="http://schemas.microsoft.com/office/powerpoint/2010/main" val="336177493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Backpropagation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After calculating each and every term, at last we get, </a:t>
                </a:r>
              </a:p>
              <a:p>
                <a:pPr marL="0" indent="0">
                  <a:spcAft>
                    <a:spcPts val="1600"/>
                  </a:spcAft>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𝑡𝑜𝑡𝑎𝑙</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den>
                      </m:f>
                      <m:r>
                        <a:rPr lang="en-US" i="1">
                          <a:latin typeface="Cambria Math" panose="02040503050406030204" pitchFamily="18" charset="0"/>
                        </a:rPr>
                        <m:t>=</m:t>
                      </m:r>
                      <m:r>
                        <a:rPr lang="en-US" b="0" i="1" smtClean="0">
                          <a:latin typeface="Cambria Math" panose="02040503050406030204" pitchFamily="18" charset="0"/>
                        </a:rPr>
                        <m:t>0.000438</m:t>
                      </m:r>
                    </m:oMath>
                  </m:oMathPara>
                </a14:m>
                <a:endParaRPr lang="en-US" dirty="0" smtClean="0"/>
              </a:p>
              <a:p>
                <a:pPr marL="0" indent="0">
                  <a:spcAft>
                    <a:spcPts val="1600"/>
                  </a:spcAft>
                  <a:buNone/>
                </a:pPr>
                <a:r>
                  <a:rPr lang="en-US" dirty="0" smtClean="0"/>
                  <a:t>Then new updated weight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1</m:t>
                        </m:r>
                      </m:sub>
                    </m:sSub>
                  </m:oMath>
                </a14:m>
                <a:r>
                  <a:rPr lang="en-US" dirty="0" smtClean="0"/>
                  <a:t> is,</a:t>
                </a:r>
              </a:p>
              <a:p>
                <a:pPr marL="0" indent="0">
                  <a:spcAft>
                    <a:spcPts val="1600"/>
                  </a:spcAft>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𝑡𝑜𝑡𝑎𝑙</m:t>
                              </m:r>
                            </m:sub>
                          </m:sSub>
                        </m:num>
                        <m:den>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1</m:t>
                              </m:r>
                            </m:sub>
                          </m:sSub>
                        </m:den>
                      </m:f>
                      <m:r>
                        <a:rPr lang="en-US" i="1">
                          <a:latin typeface="Cambria Math" panose="02040503050406030204" pitchFamily="18" charset="0"/>
                        </a:rPr>
                        <m:t>=0.</m:t>
                      </m:r>
                      <m:r>
                        <a:rPr lang="en-US" b="0" i="1" smtClean="0">
                          <a:latin typeface="Cambria Math" panose="02040503050406030204" pitchFamily="18" charset="0"/>
                        </a:rPr>
                        <m:t>1497</m:t>
                      </m:r>
                    </m:oMath>
                  </m:oMathPara>
                </a14:m>
                <a:endParaRPr lang="en-US" dirty="0" smtClean="0"/>
              </a:p>
              <a:p>
                <a:pPr marL="0" indent="0">
                  <a:spcAft>
                    <a:spcPts val="1600"/>
                  </a:spcAft>
                  <a:buNone/>
                </a:pPr>
                <a:r>
                  <a:rPr lang="en-US" dirty="0" smtClean="0"/>
                  <a:t>Similarly we calculate each and every weight of hidden layer. And Then we calculate error again and again do the same process until error is minimal.</a:t>
                </a:r>
                <a:endParaRPr lang="en-US" dirty="0"/>
              </a:p>
              <a:p>
                <a:pPr marL="0" indent="0">
                  <a:spcAft>
                    <a:spcPts val="1600"/>
                  </a:spcAft>
                  <a:buNone/>
                </a:pPr>
                <a:endParaRPr lang="en-US" dirty="0" smtClean="0"/>
              </a:p>
              <a:p>
                <a:pPr marL="0" indent="0">
                  <a:spcAft>
                    <a:spcPts val="1600"/>
                  </a:spcAft>
                  <a:buNone/>
                </a:pP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119</a:t>
            </a:fld>
            <a:endParaRPr/>
          </a:p>
        </p:txBody>
      </p:sp>
    </p:spTree>
    <p:extLst>
      <p:ext uri="{BB962C8B-B14F-4D97-AF65-F5344CB8AC3E}">
        <p14:creationId xmlns:p14="http://schemas.microsoft.com/office/powerpoint/2010/main" val="909490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Matrix for </a:t>
            </a:r>
            <a:r>
              <a:rPr lang="en" dirty="0"/>
              <a:t>AI</a:t>
            </a:r>
            <a:endParaRPr dirty="0"/>
          </a:p>
        </p:txBody>
      </p:sp>
      <p:sp>
        <p:nvSpPr>
          <p:cNvPr id="80" name="Google Shape;80;p16"/>
          <p:cNvSpPr txBox="1">
            <a:spLocks noGrp="1"/>
          </p:cNvSpPr>
          <p:nvPr>
            <p:ph type="body" idx="1"/>
          </p:nvPr>
        </p:nvSpPr>
        <p:spPr>
          <a:xfrm>
            <a:off x="311700" y="1152475"/>
            <a:ext cx="8520600" cy="232848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To represent the different data in the form of matrix.</a:t>
            </a:r>
          </a:p>
          <a:p>
            <a:pPr marL="0" indent="0">
              <a:spcAft>
                <a:spcPts val="1600"/>
              </a:spcAft>
              <a:buNone/>
            </a:pPr>
            <a:endParaRPr lang="en-US" dirty="0" smtClean="0"/>
          </a:p>
          <a:p>
            <a:pPr marL="0" indent="0">
              <a:spcAft>
                <a:spcPts val="1600"/>
              </a:spcAft>
              <a:buNone/>
            </a:pPr>
            <a:endParaRPr lang="en-US" dirty="0"/>
          </a:p>
          <a:p>
            <a:pPr marL="0" indent="0">
              <a:spcAft>
                <a:spcPts val="1600"/>
              </a:spcAft>
              <a:buNone/>
            </a:pPr>
            <a:endParaRPr lang="en-US" dirty="0" smtClean="0"/>
          </a:p>
          <a:p>
            <a:pPr marL="0" indent="0">
              <a:spcAft>
                <a:spcPts val="1600"/>
              </a:spcAft>
              <a:buNone/>
            </a:pPr>
            <a:endParaRPr lang="en-US" dirty="0" smtClean="0"/>
          </a:p>
          <a:p>
            <a:pPr marL="0" indent="0">
              <a:spcAft>
                <a:spcPts val="1600"/>
              </a:spcAft>
              <a:buNone/>
            </a:pPr>
            <a:endParaRPr lang="en-US" dirty="0" smtClean="0"/>
          </a:p>
          <a:p>
            <a:pPr marL="285750" indent="-285750">
              <a:spcAft>
                <a:spcPts val="1600"/>
              </a:spcAft>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289" y="1593611"/>
            <a:ext cx="6903027" cy="1367798"/>
          </a:xfrm>
          <a:prstGeom prst="rect">
            <a:avLst/>
          </a:prstGeom>
        </p:spPr>
      </p:pic>
      <mc:AlternateContent xmlns:mc="http://schemas.openxmlformats.org/markup-compatibility/2006" xmlns:a14="http://schemas.microsoft.com/office/drawing/2010/main">
        <mc:Choice Requires="a14">
          <p:sp>
            <p:nvSpPr>
              <p:cNvPr id="7" name="Google Shape;80;p16"/>
              <p:cNvSpPr txBox="1">
                <a:spLocks/>
              </p:cNvSpPr>
              <p:nvPr/>
            </p:nvSpPr>
            <p:spPr>
              <a:xfrm>
                <a:off x="311700" y="3094450"/>
                <a:ext cx="8520600" cy="18204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spcAft>
                    <a:spcPts val="1600"/>
                  </a:spcAft>
                </a:pPr>
                <a:r>
                  <a:rPr lang="en-US" dirty="0" smtClean="0"/>
                  <a:t>Above HANDLE, LIFTARLE, CONCAVE are represented in matrix as, </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1</m:t>
                              </m:r>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0</m:t>
                                    </m:r>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m:t>
                                          </m:r>
                                        </m:e>
                                      </m:mr>
                                    </m:m>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1</m:t>
                                    </m:r>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0</m:t>
                                          </m:r>
                                        </m:e>
                                      </m:mr>
                                    </m:m>
                                  </m:e>
                                </m:mr>
                              </m:m>
                            </m:e>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1</m:t>
                                    </m:r>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e>
                                      </m:mr>
                                      <m:mr>
                                        <m:e>
                                          <m:r>
                                            <a:rPr lang="en-US" i="1">
                                              <a:latin typeface="Cambria Math" panose="02040503050406030204" pitchFamily="18" charset="0"/>
                                            </a:rPr>
                                            <m:t>1</m:t>
                                          </m:r>
                                        </m:e>
                                      </m:mr>
                                    </m:m>
                                  </m:e>
                                </m:mr>
                              </m:m>
                            </m:e>
                          </m:mr>
                        </m:m>
                      </m:e>
                    </m:d>
                  </m:oMath>
                </a14:m>
                <a:endParaRPr lang="en-US" dirty="0" smtClean="0"/>
              </a:p>
              <a:p>
                <a:pPr marL="0" indent="0">
                  <a:spcAft>
                    <a:spcPts val="1600"/>
                  </a:spcAft>
                  <a:buFont typeface="Average"/>
                  <a:buNone/>
                </a:pPr>
                <a:endParaRPr lang="en-US" dirty="0" smtClean="0"/>
              </a:p>
              <a:p>
                <a:pPr marL="0" indent="0">
                  <a:spcAft>
                    <a:spcPts val="1600"/>
                  </a:spcAft>
                  <a:buFont typeface="Average"/>
                  <a:buNone/>
                </a:pPr>
                <a:endParaRPr lang="en-US" dirty="0" smtClean="0"/>
              </a:p>
              <a:p>
                <a:pPr marL="0" indent="0">
                  <a:spcAft>
                    <a:spcPts val="1600"/>
                  </a:spcAft>
                  <a:buFont typeface="Average"/>
                  <a:buNone/>
                </a:pPr>
                <a:endParaRPr lang="en-US" dirty="0" smtClean="0"/>
              </a:p>
              <a:p>
                <a:pPr marL="0" indent="0">
                  <a:spcAft>
                    <a:spcPts val="1600"/>
                  </a:spcAft>
                  <a:buFont typeface="Average"/>
                  <a:buNone/>
                </a:pPr>
                <a:endParaRPr lang="en-US" dirty="0" smtClean="0"/>
              </a:p>
              <a:p>
                <a:pPr marL="285750" indent="-285750">
                  <a:spcAft>
                    <a:spcPts val="1600"/>
                  </a:spcAft>
                </a:pPr>
                <a:endParaRPr lang="en-US" dirty="0" smtClean="0"/>
              </a:p>
            </p:txBody>
          </p:sp>
        </mc:Choice>
        <mc:Fallback xmlns="">
          <p:sp>
            <p:nvSpPr>
              <p:cNvPr id="7" name="Google Shape;80;p16"/>
              <p:cNvSpPr txBox="1">
                <a:spLocks noRot="1" noChangeAspect="1" noMove="1" noResize="1" noEditPoints="1" noAdjustHandles="1" noChangeArrowheads="1" noChangeShapeType="1" noTextEdit="1"/>
              </p:cNvSpPr>
              <p:nvPr/>
            </p:nvSpPr>
            <p:spPr>
              <a:xfrm>
                <a:off x="311700" y="3094450"/>
                <a:ext cx="8520600" cy="1820449"/>
              </a:xfrm>
              <a:prstGeom prst="rect">
                <a:avLst/>
              </a:prstGeom>
              <a:blipFill>
                <a:blip r:embed="rId4"/>
                <a:stretch>
                  <a:fillRect l="-4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598347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Backpropagation in AI</a:t>
            </a:r>
            <a:endParaRPr dirty="0"/>
          </a:p>
        </p:txBody>
      </p:sp>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Useful for classification</a:t>
            </a:r>
          </a:p>
          <a:p>
            <a:pPr marL="285750" indent="-285750">
              <a:spcAft>
                <a:spcPts val="1600"/>
              </a:spcAft>
            </a:pPr>
            <a:r>
              <a:rPr lang="en-US" dirty="0" smtClean="0"/>
              <a:t>Useful for function approximation.</a:t>
            </a:r>
          </a:p>
          <a:p>
            <a:pPr marL="285750" indent="-285750">
              <a:spcAft>
                <a:spcPts val="1600"/>
              </a:spcAft>
            </a:pPr>
            <a:r>
              <a:rPr lang="en-US" dirty="0" smtClean="0"/>
              <a:t>Can be use in time series prediction.</a:t>
            </a:r>
          </a:p>
          <a:p>
            <a:pPr marL="285750" indent="-285750">
              <a:spcAft>
                <a:spcPts val="1600"/>
              </a:spcAft>
            </a:pPr>
            <a:endParaRPr lang="en-US" dirty="0" smtClean="0"/>
          </a:p>
          <a:p>
            <a:pPr marL="0" indent="0">
              <a:spcAft>
                <a:spcPts val="1600"/>
              </a:spcAft>
              <a:buNone/>
            </a:pPr>
            <a:endParaRPr lang="en-US" sz="1800"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120</a:t>
            </a:fld>
            <a:endParaRPr/>
          </a:p>
        </p:txBody>
      </p:sp>
    </p:spTree>
    <p:extLst>
      <p:ext uri="{BB962C8B-B14F-4D97-AF65-F5344CB8AC3E}">
        <p14:creationId xmlns:p14="http://schemas.microsoft.com/office/powerpoint/2010/main" val="15063148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Probability Distribution</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121</a:t>
            </a:fld>
            <a:endParaRPr/>
          </a:p>
        </p:txBody>
      </p:sp>
    </p:spTree>
    <p:extLst>
      <p:ext uri="{BB962C8B-B14F-4D97-AF65-F5344CB8AC3E}">
        <p14:creationId xmlns:p14="http://schemas.microsoft.com/office/powerpoint/2010/main" val="148520684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Bernoulli Distribution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has only two possible outcomes, namely 1(Success) and 0 (Failure). So the random variable X which has a Bernoulli distribution can take value 1 with the probability of success, say p, and the value 0 with the probability of failure, say q or 1-p.</a:t>
                </a:r>
              </a:p>
              <a:p>
                <a:pPr marL="285750" indent="-285750">
                  <a:spcAft>
                    <a:spcPts val="1600"/>
                  </a:spcAft>
                </a:pPr>
                <a:r>
                  <a:rPr lang="en-US" dirty="0" smtClean="0"/>
                  <a:t>The probability Mass Function is given as,</a:t>
                </a:r>
              </a:p>
              <a:p>
                <a:pPr marL="0" indent="0">
                  <a:spcAft>
                    <a:spcPts val="1600"/>
                  </a:spcAft>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𝑋</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𝑃</m:t>
                          </m:r>
                          <m:r>
                            <a:rPr lang="en-US" b="0" i="1" smtClean="0">
                              <a:latin typeface="Cambria Math" panose="02040503050406030204" pitchFamily="18" charset="0"/>
                            </a:rPr>
                            <m:t>)</m:t>
                          </m:r>
                        </m:e>
                        <m:sup>
                          <m:r>
                            <a:rPr lang="en-US" b="0" i="1" smtClean="0">
                              <a:latin typeface="Cambria Math" panose="02040503050406030204" pitchFamily="18" charset="0"/>
                            </a:rPr>
                            <m:t>1−</m:t>
                          </m:r>
                          <m:r>
                            <a:rPr lang="en-US" b="0" i="1" smtClean="0">
                              <a:latin typeface="Cambria Math" panose="02040503050406030204" pitchFamily="18" charset="0"/>
                            </a:rPr>
                            <m:t>𝑥</m:t>
                          </m:r>
                        </m:sup>
                      </m:sSup>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∈(0,1)</m:t>
                      </m:r>
                    </m:oMath>
                  </m:oMathPara>
                </a14:m>
                <a:endParaRPr lang="en-US" dirty="0" smtClean="0"/>
              </a:p>
              <a:p>
                <a:pPr marL="0" indent="0">
                  <a:spcAft>
                    <a:spcPts val="1600"/>
                  </a:spcAft>
                  <a:buNone/>
                </a:pPr>
                <a:r>
                  <a:rPr lang="en-US" dirty="0" smtClean="0"/>
                  <a:t>It can also be written as,</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m:t>
                              </m:r>
                              <m:r>
                                <a:rPr lang="en-US" i="1" smtClean="0">
                                  <a:latin typeface="Cambria Math" panose="02040503050406030204" pitchFamily="18" charset="0"/>
                                </a:rPr>
                                <m:t>−&amp;</m:t>
                              </m:r>
                              <m:r>
                                <a:rPr lang="en-US" b="0" i="1" smtClean="0">
                                  <a:latin typeface="Cambria Math" panose="02040503050406030204" pitchFamily="18" charset="0"/>
                                </a:rPr>
                                <m:t>𝑝</m:t>
                              </m:r>
                              <m:r>
                                <a:rPr lang="en-US" i="1" smtClean="0">
                                  <a:latin typeface="Cambria Math" panose="02040503050406030204" pitchFamily="18" charset="0"/>
                                </a:rPr>
                                <m:t>,  </m:t>
                              </m:r>
                              <m:r>
                                <a:rPr lang="en-US" i="1" smtClean="0">
                                  <a:latin typeface="Cambria Math" panose="02040503050406030204" pitchFamily="18" charset="0"/>
                                </a:rPr>
                                <m:t>𝑥</m:t>
                              </m:r>
                              <m:r>
                                <a:rPr lang="en-US" b="0" i="1" smtClean="0">
                                  <a:latin typeface="Cambria Math" panose="02040503050406030204" pitchFamily="18" charset="0"/>
                                </a:rPr>
                                <m:t>=</m:t>
                              </m:r>
                              <m:r>
                                <a:rPr lang="en-US" i="1" smtClean="0">
                                  <a:latin typeface="Cambria Math" panose="02040503050406030204" pitchFamily="18" charset="0"/>
                                </a:rPr>
                                <m:t>0</m:t>
                              </m:r>
                            </m:e>
                            <m:e>
                              <m:r>
                                <a:rPr lang="en-US" i="1" smtClean="0">
                                  <a:latin typeface="Cambria Math" panose="02040503050406030204" pitchFamily="18" charset="0"/>
                                </a:rPr>
                                <m:t>&amp;</m:t>
                              </m:r>
                              <m:r>
                                <a:rPr lang="en-US" b="0" i="1" smtClean="0">
                                  <a:latin typeface="Cambria Math" panose="02040503050406030204" pitchFamily="18" charset="0"/>
                                </a:rPr>
                                <m:t>𝑝</m:t>
                              </m:r>
                              <m:r>
                                <a:rPr lang="en-US" i="1" smtClean="0">
                                  <a:latin typeface="Cambria Math" panose="02040503050406030204" pitchFamily="18" charset="0"/>
                                </a:rPr>
                                <m:t>,  </m:t>
                              </m:r>
                              <m:r>
                                <a:rPr lang="en-US" i="1" smtClean="0">
                                  <a:latin typeface="Cambria Math" panose="02040503050406030204" pitchFamily="18" charset="0"/>
                                </a:rPr>
                                <m:t>𝑥</m:t>
                              </m:r>
                              <m:r>
                                <a:rPr lang="en-US" b="0" i="1" smtClean="0">
                                  <a:latin typeface="Cambria Math" panose="02040503050406030204" pitchFamily="18" charset="0"/>
                                </a:rPr>
                                <m:t>=1</m:t>
                              </m:r>
                            </m:e>
                          </m:eqArr>
                        </m:e>
                      </m:d>
                    </m:oMath>
                  </m:oMathPara>
                </a14:m>
                <a:endParaRPr lang="en-US" dirty="0" smtClean="0"/>
              </a:p>
              <a:p>
                <a:pPr marL="285750" indent="-285750">
                  <a:spcAft>
                    <a:spcPts val="1600"/>
                  </a:spcAft>
                </a:pPr>
                <a:endParaRPr lang="en-US" dirty="0" smtClean="0"/>
              </a:p>
              <a:p>
                <a:pPr marL="0" indent="0">
                  <a:spcAft>
                    <a:spcPts val="1600"/>
                  </a:spcAft>
                  <a:buNone/>
                </a:pP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r="-143"/>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122</a:t>
            </a:fld>
            <a:endParaRPr/>
          </a:p>
        </p:txBody>
      </p:sp>
    </p:spTree>
    <p:extLst>
      <p:ext uri="{BB962C8B-B14F-4D97-AF65-F5344CB8AC3E}">
        <p14:creationId xmlns:p14="http://schemas.microsoft.com/office/powerpoint/2010/main" val="97830002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Bernoulli Distribution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Suppose, there is on going election of US. Then, 40% people are not in the favor of current president and 60% people are in the favor of current president. Then,</a:t>
                </a:r>
              </a:p>
              <a:p>
                <a:pPr marL="0" indent="0">
                  <a:spcAft>
                    <a:spcPts val="1600"/>
                  </a:spcAft>
                  <a:buNone/>
                </a:pPr>
                <a:r>
                  <a:rPr lang="en-US" dirty="0" smtClean="0"/>
                  <a:t>Let’s say, Not favor =(1-P) and favor = (P).  </a:t>
                </a:r>
              </a:p>
              <a:p>
                <a:pPr marL="0" indent="0">
                  <a:spcAft>
                    <a:spcPts val="1600"/>
                  </a:spcAft>
                  <a:buNone/>
                </a:pPr>
                <a14:m>
                  <m:oMath xmlns:m="http://schemas.openxmlformats.org/officeDocument/2006/math">
                    <m:r>
                      <a:rPr lang="en-US" b="0" i="1" smtClean="0">
                        <a:latin typeface="Cambria Math" panose="02040503050406030204" pitchFamily="18" charset="0"/>
                      </a:rPr>
                      <m:t>𝑚𝑒𝑎𝑛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=0.6 &amp; </m:t>
                    </m:r>
                    <m:r>
                      <a:rPr lang="en-US" b="0" i="1" smtClean="0">
                        <a:latin typeface="Cambria Math" panose="02040503050406030204" pitchFamily="18" charset="0"/>
                      </a:rPr>
                      <m:t>𝑣𝑎𝑟𝑖𝑎𝑛𝑐𝑒</m:t>
                    </m:r>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r>
                      <a:rPr lang="en-US" b="0" i="1" smtClean="0">
                        <a:latin typeface="Cambria Math" panose="02040503050406030204" pitchFamily="18" charset="0"/>
                      </a:rPr>
                      <m:t>=0.4∗0.6=0.24 &amp; </m:t>
                    </m:r>
                    <m:r>
                      <a:rPr lang="en-US" b="0" i="1" smtClean="0">
                        <a:latin typeface="Cambria Math" panose="02040503050406030204" pitchFamily="18" charset="0"/>
                      </a:rPr>
                      <m:t>𝑆𝐷</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0.24</m:t>
                        </m:r>
                      </m:e>
                    </m:rad>
                    <m:r>
                      <a:rPr lang="en-US" b="0" i="1" smtClean="0">
                        <a:latin typeface="Cambria Math" panose="02040503050406030204" pitchFamily="18" charset="0"/>
                      </a:rPr>
                      <m:t>=0.49</m:t>
                    </m:r>
                  </m:oMath>
                </a14:m>
                <a:r>
                  <a:rPr lang="en-US" dirty="0" smtClean="0"/>
                  <a:t> </a:t>
                </a:r>
              </a:p>
              <a:p>
                <a:pPr marL="0" indent="0">
                  <a:spcAft>
                    <a:spcPts val="1600"/>
                  </a:spcAft>
                  <a:buNone/>
                </a:pPr>
                <a:r>
                  <a:rPr lang="en-US" dirty="0" smtClean="0"/>
                  <a:t>Then the graph became,</a:t>
                </a:r>
              </a:p>
              <a:p>
                <a:pPr marL="0" indent="0">
                  <a:spcAft>
                    <a:spcPts val="1600"/>
                  </a:spcAft>
                  <a:buNone/>
                </a:pPr>
                <a:endParaRPr lang="en-US" dirty="0" smtClean="0"/>
              </a:p>
              <a:p>
                <a:pPr marL="285750" indent="-285750">
                  <a:spcAft>
                    <a:spcPts val="1600"/>
                  </a:spcAft>
                </a:pPr>
                <a:endParaRPr lang="en-US" dirty="0" smtClean="0"/>
              </a:p>
              <a:p>
                <a:pPr marL="0" indent="0">
                  <a:spcAft>
                    <a:spcPts val="1600"/>
                  </a:spcAft>
                  <a:buNone/>
                </a:pP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123</a:t>
            </a:fld>
            <a:endParaRPr/>
          </a:p>
        </p:txBody>
      </p:sp>
    </p:spTree>
    <p:extLst>
      <p:ext uri="{BB962C8B-B14F-4D97-AF65-F5344CB8AC3E}">
        <p14:creationId xmlns:p14="http://schemas.microsoft.com/office/powerpoint/2010/main" val="42092485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Bernoulli Distribution</a:t>
            </a:r>
            <a:endParaRPr dirty="0"/>
          </a:p>
        </p:txBody>
      </p:sp>
      <p:sp>
        <p:nvSpPr>
          <p:cNvPr id="80" name="Google Shape;80;p16"/>
          <p:cNvSpPr txBox="1">
            <a:spLocks noGrp="1"/>
          </p:cNvSpPr>
          <p:nvPr>
            <p:ph type="body" idx="1"/>
          </p:nvPr>
        </p:nvSpPr>
        <p:spPr>
          <a:xfrm>
            <a:off x="518350" y="3362631"/>
            <a:ext cx="8520600" cy="1594033"/>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In the diagram we have expected value as 0.6 and we can clearly see that the since SD is at the favor side. Thus, Skewness of the Probability distribution is right skewed.</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50" y="1017725"/>
            <a:ext cx="5073444" cy="2344907"/>
          </a:xfrm>
          <a:prstGeom prst="rect">
            <a:avLst/>
          </a:prstGeom>
        </p:spPr>
      </p:pic>
    </p:spTree>
    <p:extLst>
      <p:ext uri="{BB962C8B-B14F-4D97-AF65-F5344CB8AC3E}">
        <p14:creationId xmlns:p14="http://schemas.microsoft.com/office/powerpoint/2010/main" val="26488034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Uniform Distribution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has only two possible outcomes, namely 1(Success) and 0 (Failure). So the random variable X which has a Bernoulli distribution can take value 1 with the probability of success, say p, and the value 0 with the probability of failure, say q or 1-p.</a:t>
                </a:r>
              </a:p>
              <a:p>
                <a:pPr marL="285750" indent="-285750">
                  <a:spcAft>
                    <a:spcPts val="1600"/>
                  </a:spcAft>
                </a:pPr>
                <a:r>
                  <a:rPr lang="en-US" dirty="0" smtClean="0"/>
                  <a:t>The probability Mass Function is given as,</a:t>
                </a:r>
              </a:p>
              <a:p>
                <a:pPr marL="0" indent="0">
                  <a:spcAft>
                    <a:spcPts val="1600"/>
                  </a:spcAft>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𝑋</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𝑃</m:t>
                          </m:r>
                          <m:r>
                            <a:rPr lang="en-US" b="0" i="1" smtClean="0">
                              <a:latin typeface="Cambria Math" panose="02040503050406030204" pitchFamily="18" charset="0"/>
                            </a:rPr>
                            <m:t>)</m:t>
                          </m:r>
                        </m:e>
                        <m:sup>
                          <m:r>
                            <a:rPr lang="en-US" b="0" i="1" smtClean="0">
                              <a:latin typeface="Cambria Math" panose="02040503050406030204" pitchFamily="18" charset="0"/>
                            </a:rPr>
                            <m:t>1−</m:t>
                          </m:r>
                          <m:r>
                            <a:rPr lang="en-US" b="0" i="1" smtClean="0">
                              <a:latin typeface="Cambria Math" panose="02040503050406030204" pitchFamily="18" charset="0"/>
                            </a:rPr>
                            <m:t>𝑥</m:t>
                          </m:r>
                        </m:sup>
                      </m:sSup>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∈(0,1)</m:t>
                      </m:r>
                    </m:oMath>
                  </m:oMathPara>
                </a14:m>
                <a:endParaRPr lang="en-US" dirty="0" smtClean="0"/>
              </a:p>
              <a:p>
                <a:pPr marL="0" indent="0">
                  <a:spcAft>
                    <a:spcPts val="1600"/>
                  </a:spcAft>
                  <a:buNone/>
                </a:pPr>
                <a:r>
                  <a:rPr lang="en-US" dirty="0" smtClean="0"/>
                  <a:t>It can also be written as,</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m:t>
                              </m:r>
                              <m:r>
                                <a:rPr lang="en-US" i="1" smtClean="0">
                                  <a:latin typeface="Cambria Math" panose="02040503050406030204" pitchFamily="18" charset="0"/>
                                </a:rPr>
                                <m:t>−&amp;</m:t>
                              </m:r>
                              <m:r>
                                <a:rPr lang="en-US" b="0" i="1" smtClean="0">
                                  <a:latin typeface="Cambria Math" panose="02040503050406030204" pitchFamily="18" charset="0"/>
                                </a:rPr>
                                <m:t>𝑝</m:t>
                              </m:r>
                              <m:r>
                                <a:rPr lang="en-US" i="1" smtClean="0">
                                  <a:latin typeface="Cambria Math" panose="02040503050406030204" pitchFamily="18" charset="0"/>
                                </a:rPr>
                                <m:t>,  </m:t>
                              </m:r>
                              <m:r>
                                <a:rPr lang="en-US" i="1" smtClean="0">
                                  <a:latin typeface="Cambria Math" panose="02040503050406030204" pitchFamily="18" charset="0"/>
                                </a:rPr>
                                <m:t>𝑥</m:t>
                              </m:r>
                              <m:r>
                                <a:rPr lang="en-US" b="0" i="1" smtClean="0">
                                  <a:latin typeface="Cambria Math" panose="02040503050406030204" pitchFamily="18" charset="0"/>
                                </a:rPr>
                                <m:t>=</m:t>
                              </m:r>
                              <m:r>
                                <a:rPr lang="en-US" i="1" smtClean="0">
                                  <a:latin typeface="Cambria Math" panose="02040503050406030204" pitchFamily="18" charset="0"/>
                                </a:rPr>
                                <m:t>0</m:t>
                              </m:r>
                            </m:e>
                            <m:e>
                              <m:r>
                                <a:rPr lang="en-US" i="1" smtClean="0">
                                  <a:latin typeface="Cambria Math" panose="02040503050406030204" pitchFamily="18" charset="0"/>
                                </a:rPr>
                                <m:t>&amp;</m:t>
                              </m:r>
                              <m:r>
                                <a:rPr lang="en-US" b="0" i="1" smtClean="0">
                                  <a:latin typeface="Cambria Math" panose="02040503050406030204" pitchFamily="18" charset="0"/>
                                </a:rPr>
                                <m:t>𝑝</m:t>
                              </m:r>
                              <m:r>
                                <a:rPr lang="en-US" i="1" smtClean="0">
                                  <a:latin typeface="Cambria Math" panose="02040503050406030204" pitchFamily="18" charset="0"/>
                                </a:rPr>
                                <m:t>,  </m:t>
                              </m:r>
                              <m:r>
                                <a:rPr lang="en-US" i="1" smtClean="0">
                                  <a:latin typeface="Cambria Math" panose="02040503050406030204" pitchFamily="18" charset="0"/>
                                </a:rPr>
                                <m:t>𝑥</m:t>
                              </m:r>
                              <m:r>
                                <a:rPr lang="en-US" b="0" i="1" smtClean="0">
                                  <a:latin typeface="Cambria Math" panose="02040503050406030204" pitchFamily="18" charset="0"/>
                                </a:rPr>
                                <m:t>=1</m:t>
                              </m:r>
                            </m:e>
                          </m:eqArr>
                        </m:e>
                      </m:d>
                    </m:oMath>
                  </m:oMathPara>
                </a14:m>
                <a:endParaRPr lang="en-US" dirty="0" smtClean="0"/>
              </a:p>
              <a:p>
                <a:pPr marL="285750" indent="-285750">
                  <a:spcAft>
                    <a:spcPts val="1600"/>
                  </a:spcAft>
                </a:pPr>
                <a:endParaRPr lang="en-US" dirty="0" smtClean="0"/>
              </a:p>
              <a:p>
                <a:pPr marL="0" indent="0">
                  <a:spcAft>
                    <a:spcPts val="1600"/>
                  </a:spcAft>
                  <a:buNone/>
                </a:pP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r="-143"/>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125</a:t>
            </a:fld>
            <a:endParaRPr/>
          </a:p>
        </p:txBody>
      </p:sp>
    </p:spTree>
    <p:extLst>
      <p:ext uri="{BB962C8B-B14F-4D97-AF65-F5344CB8AC3E}">
        <p14:creationId xmlns:p14="http://schemas.microsoft.com/office/powerpoint/2010/main" val="283392793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Ensemble Learning</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126</a:t>
            </a:fld>
            <a:endParaRPr/>
          </a:p>
        </p:txBody>
      </p:sp>
    </p:spTree>
    <p:extLst>
      <p:ext uri="{BB962C8B-B14F-4D97-AF65-F5344CB8AC3E}">
        <p14:creationId xmlns:p14="http://schemas.microsoft.com/office/powerpoint/2010/main" val="294632377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Ensemble Learning</a:t>
            </a:r>
            <a:endParaRPr dirty="0"/>
          </a:p>
        </p:txBody>
      </p:sp>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is the learning method that we ask for many model and finalized the decision.</a:t>
            </a:r>
          </a:p>
          <a:p>
            <a:pPr marL="285750" indent="-285750">
              <a:spcAft>
                <a:spcPts val="1600"/>
              </a:spcAft>
            </a:pPr>
            <a:r>
              <a:rPr lang="en-US" dirty="0" smtClean="0"/>
              <a:t>We feed different dataset to the different model or different algorithm to each model. </a:t>
            </a:r>
          </a:p>
          <a:p>
            <a:pPr marL="285750" indent="-285750">
              <a:spcAft>
                <a:spcPts val="1600"/>
              </a:spcAft>
            </a:pPr>
            <a:endParaRPr lang="en-US" dirty="0" smtClean="0"/>
          </a:p>
          <a:p>
            <a:pPr marL="0" indent="0">
              <a:spcAft>
                <a:spcPts val="1600"/>
              </a:spcAft>
              <a:buNone/>
            </a:pPr>
            <a:endParaRPr lang="en-US" sz="1800"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811" y="2182761"/>
            <a:ext cx="4550185" cy="2150192"/>
          </a:xfrm>
          <a:prstGeom prst="rect">
            <a:avLst/>
          </a:prstGeom>
        </p:spPr>
      </p:pic>
    </p:spTree>
    <p:extLst>
      <p:ext uri="{BB962C8B-B14F-4D97-AF65-F5344CB8AC3E}">
        <p14:creationId xmlns:p14="http://schemas.microsoft.com/office/powerpoint/2010/main" val="349979783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Ensemble Learning</a:t>
            </a:r>
            <a:endParaRPr dirty="0"/>
          </a:p>
        </p:txBody>
      </p:sp>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There are two different methods and they are, </a:t>
            </a:r>
          </a:p>
          <a:p>
            <a:pPr marL="0" indent="0">
              <a:spcAft>
                <a:spcPts val="1600"/>
              </a:spcAft>
              <a:buNone/>
            </a:pPr>
            <a:r>
              <a:rPr lang="en-US" dirty="0" smtClean="0"/>
              <a:t>	- Bagging (Bootstrap Aggregation)</a:t>
            </a:r>
          </a:p>
          <a:p>
            <a:pPr marL="285750" indent="-285750">
              <a:spcAft>
                <a:spcPts val="1600"/>
              </a:spcAft>
            </a:pPr>
            <a:endParaRPr lang="en-US" dirty="0" smtClean="0"/>
          </a:p>
          <a:p>
            <a:pPr marL="0" indent="0">
              <a:spcAft>
                <a:spcPts val="1600"/>
              </a:spcAft>
              <a:buNone/>
            </a:pPr>
            <a:endParaRPr lang="en-US" sz="1800"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128</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998" y="1961536"/>
            <a:ext cx="7356602" cy="3113074"/>
          </a:xfrm>
          <a:prstGeom prst="rect">
            <a:avLst/>
          </a:prstGeom>
        </p:spPr>
      </p:pic>
    </p:spTree>
    <p:extLst>
      <p:ext uri="{BB962C8B-B14F-4D97-AF65-F5344CB8AC3E}">
        <p14:creationId xmlns:p14="http://schemas.microsoft.com/office/powerpoint/2010/main" val="3027841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Ensemble Learning</a:t>
            </a:r>
            <a:endParaRPr dirty="0"/>
          </a:p>
        </p:txBody>
      </p:sp>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There are two different methods and they are, </a:t>
            </a:r>
          </a:p>
          <a:p>
            <a:pPr marL="0" indent="0">
              <a:spcAft>
                <a:spcPts val="1600"/>
              </a:spcAft>
              <a:buNone/>
            </a:pPr>
            <a:r>
              <a:rPr lang="en-US" dirty="0" smtClean="0"/>
              <a:t>	- Boosting </a:t>
            </a:r>
          </a:p>
          <a:p>
            <a:pPr marL="0" indent="0">
              <a:spcAft>
                <a:spcPts val="1600"/>
              </a:spcAft>
              <a:buNone/>
            </a:pPr>
            <a:endParaRPr lang="en-US" sz="1800"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81" y="1963159"/>
            <a:ext cx="6356554" cy="2914650"/>
          </a:xfrm>
          <a:prstGeom prst="rect">
            <a:avLst/>
          </a:prstGeom>
        </p:spPr>
      </p:pic>
    </p:spTree>
    <p:extLst>
      <p:ext uri="{BB962C8B-B14F-4D97-AF65-F5344CB8AC3E}">
        <p14:creationId xmlns:p14="http://schemas.microsoft.com/office/powerpoint/2010/main" val="38062641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Matrix for </a:t>
            </a:r>
            <a:r>
              <a:rPr lang="en" dirty="0"/>
              <a:t>AI</a:t>
            </a:r>
            <a:endParaRPr dirty="0"/>
          </a:p>
        </p:txBody>
      </p:sp>
      <p:sp>
        <p:nvSpPr>
          <p:cNvPr id="80" name="Google Shape;80;p16"/>
          <p:cNvSpPr txBox="1">
            <a:spLocks noGrp="1"/>
          </p:cNvSpPr>
          <p:nvPr>
            <p:ph type="body" idx="1"/>
          </p:nvPr>
        </p:nvSpPr>
        <p:spPr>
          <a:xfrm>
            <a:off x="311700" y="1152476"/>
            <a:ext cx="8520600" cy="217261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Used in machine vision to store image pixel values.</a:t>
            </a:r>
          </a:p>
          <a:p>
            <a:pPr marL="285750" indent="-285750">
              <a:spcAft>
                <a:spcPts val="1600"/>
              </a:spcAft>
            </a:pPr>
            <a:r>
              <a:rPr lang="en-US" dirty="0" smtClean="0"/>
              <a:t>Inverse matrix can be used to merge the feature vectors.  Suppose, S is the co-variance matrix of all the feature vector to be merged  then s’ is it’s inverse matrix. Generally, it can helps in detection system for outliers.</a:t>
            </a:r>
          </a:p>
          <a:p>
            <a:pPr marL="285750" indent="-285750">
              <a:spcAft>
                <a:spcPts val="1600"/>
              </a:spcAft>
            </a:pPr>
            <a:r>
              <a:rPr lang="en-US" dirty="0" smtClean="0"/>
              <a:t>For matrix Addition and Subtraction, we have</a:t>
            </a:r>
          </a:p>
          <a:p>
            <a:pPr marL="285750" indent="-285750">
              <a:spcAft>
                <a:spcPts val="1600"/>
              </a:spcAft>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3329861"/>
            <a:ext cx="2400300" cy="135114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8736" y="3325092"/>
            <a:ext cx="2556164" cy="135591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135" y="3325092"/>
            <a:ext cx="2556166" cy="1355917"/>
          </a:xfrm>
          <a:prstGeom prst="rect">
            <a:avLst/>
          </a:prstGeom>
        </p:spPr>
      </p:pic>
      <p:sp>
        <p:nvSpPr>
          <p:cNvPr id="10" name="Google Shape;80;p16"/>
          <p:cNvSpPr txBox="1">
            <a:spLocks/>
          </p:cNvSpPr>
          <p:nvPr/>
        </p:nvSpPr>
        <p:spPr>
          <a:xfrm>
            <a:off x="2915833" y="3753668"/>
            <a:ext cx="332508" cy="498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None/>
            </a:pPr>
            <a:r>
              <a:rPr lang="en-US" dirty="0" smtClean="0"/>
              <a:t>+</a:t>
            </a:r>
          </a:p>
        </p:txBody>
      </p:sp>
      <p:sp>
        <p:nvSpPr>
          <p:cNvPr id="11" name="Google Shape;80;p16"/>
          <p:cNvSpPr txBox="1">
            <a:spLocks/>
          </p:cNvSpPr>
          <p:nvPr/>
        </p:nvSpPr>
        <p:spPr>
          <a:xfrm>
            <a:off x="5872088" y="3753667"/>
            <a:ext cx="332508" cy="498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None/>
            </a:pPr>
            <a:r>
              <a:rPr lang="en-US" dirty="0" smtClean="0"/>
              <a:t>=</a:t>
            </a:r>
          </a:p>
        </p:txBody>
      </p:sp>
    </p:spTree>
    <p:extLst>
      <p:ext uri="{BB962C8B-B14F-4D97-AF65-F5344CB8AC3E}">
        <p14:creationId xmlns:p14="http://schemas.microsoft.com/office/powerpoint/2010/main" val="36367876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Voting Classifier</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There are two different methods and they are, </a:t>
                </a:r>
              </a:p>
              <a:p>
                <a:pPr marL="0" indent="0">
                  <a:spcAft>
                    <a:spcPts val="1600"/>
                  </a:spcAft>
                  <a:buNone/>
                </a:pPr>
                <a:r>
                  <a:rPr lang="en-US" dirty="0" smtClean="0"/>
                  <a:t>	- Hard Voting and Soft voting</a:t>
                </a:r>
              </a:p>
              <a:p>
                <a:pPr marL="0" indent="0">
                  <a:spcAft>
                    <a:spcPts val="1600"/>
                  </a:spcAft>
                  <a:buNone/>
                </a:pPr>
                <a:r>
                  <a:rPr lang="en-US" sz="1800" dirty="0" smtClean="0"/>
                  <a:t>Hard voting :  Suppose each model provides the output of the classes 0 and 1 as, </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panose="02040503050406030204" pitchFamily="18" charset="0"/>
                            </a:rPr>
                            <m:t>2</m:t>
                          </m:r>
                        </m:sub>
                      </m:sSub>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panose="02040503050406030204" pitchFamily="18" charset="0"/>
                            </a:rPr>
                            <m:t>3</m:t>
                          </m:r>
                        </m:sub>
                      </m:sSub>
                      <m:r>
                        <a:rPr lang="en-US" b="0" i="1" smtClean="0">
                          <a:latin typeface="Cambria Math" panose="02040503050406030204" pitchFamily="18" charset="0"/>
                        </a:rPr>
                        <m:t>=0</m:t>
                      </m:r>
                    </m:oMath>
                  </m:oMathPara>
                </a14:m>
                <a:endParaRPr lang="en-US" sz="1800" dirty="0" smtClean="0"/>
              </a:p>
              <a:p>
                <a:pPr marL="0" indent="0">
                  <a:spcAft>
                    <a:spcPts val="1600"/>
                  </a:spcAft>
                  <a:buNone/>
                </a:pPr>
                <a:r>
                  <a:rPr lang="en-US" dirty="0" smtClean="0"/>
                  <a:t>Then, hard classifier as, Mod(1,1,0) = 1</a:t>
                </a:r>
              </a:p>
              <a:p>
                <a:pPr marL="0" indent="0">
                  <a:spcAft>
                    <a:spcPts val="1600"/>
                  </a:spcAft>
                  <a:buNone/>
                </a:pPr>
                <a:r>
                  <a:rPr lang="en-US" sz="1800" dirty="0" smtClean="0"/>
                  <a:t>This is called hard voting.</a:t>
                </a:r>
              </a:p>
              <a:p>
                <a:pPr marL="0" indent="0">
                  <a:spcAft>
                    <a:spcPts val="1600"/>
                  </a:spcAft>
                  <a:buNone/>
                </a:pPr>
                <a:r>
                  <a:rPr lang="en-US" dirty="0" smtClean="0"/>
                  <a:t>Soft voting : Suppose each model provides the probability of where the class belongs then, we know,</a:t>
                </a: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130</a:t>
            </a:fld>
            <a:endParaRPr/>
          </a:p>
        </p:txBody>
      </p:sp>
    </p:spTree>
    <p:extLst>
      <p:ext uri="{BB962C8B-B14F-4D97-AF65-F5344CB8AC3E}">
        <p14:creationId xmlns:p14="http://schemas.microsoft.com/office/powerpoint/2010/main" val="86150274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Voting Classifier</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Probability is given as,</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=0.9,0.1 &amp;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=0.</m:t>
                      </m:r>
                      <m:r>
                        <a:rPr lang="en-US" b="0" i="1" smtClean="0">
                          <a:latin typeface="Cambria Math" panose="02040503050406030204" pitchFamily="18" charset="0"/>
                        </a:rPr>
                        <m:t>8</m:t>
                      </m:r>
                      <m:r>
                        <a:rPr lang="en-US" i="1">
                          <a:latin typeface="Cambria Math" panose="02040503050406030204" pitchFamily="18" charset="0"/>
                        </a:rPr>
                        <m:t>,0.</m:t>
                      </m:r>
                      <m:r>
                        <a:rPr lang="en-US" b="0" i="1" smtClean="0">
                          <a:latin typeface="Cambria Math" panose="02040503050406030204" pitchFamily="18" charset="0"/>
                        </a:rPr>
                        <m:t>2 &amp;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3</m:t>
                          </m:r>
                        </m:sub>
                      </m:sSub>
                      <m:r>
                        <a:rPr lang="en-US" i="1">
                          <a:latin typeface="Cambria Math" panose="02040503050406030204" pitchFamily="18" charset="0"/>
                        </a:rPr>
                        <m:t>=0.</m:t>
                      </m:r>
                      <m:r>
                        <a:rPr lang="en-US" b="0" i="1" smtClean="0">
                          <a:latin typeface="Cambria Math" panose="02040503050406030204" pitchFamily="18" charset="0"/>
                        </a:rPr>
                        <m:t>4</m:t>
                      </m:r>
                      <m:r>
                        <a:rPr lang="en-US" i="1">
                          <a:latin typeface="Cambria Math" panose="02040503050406030204" pitchFamily="18" charset="0"/>
                        </a:rPr>
                        <m:t>,0.</m:t>
                      </m:r>
                      <m:r>
                        <a:rPr lang="en-US" b="0" i="1" smtClean="0">
                          <a:latin typeface="Cambria Math" panose="02040503050406030204" pitchFamily="18" charset="0"/>
                        </a:rPr>
                        <m:t>6</m:t>
                      </m:r>
                    </m:oMath>
                  </m:oMathPara>
                </a14:m>
                <a:endParaRPr lang="en-US" sz="1800" dirty="0" smtClean="0"/>
              </a:p>
              <a:p>
                <a:pPr marL="0" indent="0">
                  <a:spcAft>
                    <a:spcPts val="160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0.9+0.8+0.4</m:t>
                          </m:r>
                        </m:num>
                        <m:den>
                          <m:r>
                            <a:rPr lang="en-US" sz="1800" b="0" i="1" smtClean="0">
                              <a:latin typeface="Cambria Math" panose="02040503050406030204" pitchFamily="18" charset="0"/>
                            </a:rPr>
                            <m:t>3</m:t>
                          </m:r>
                        </m:den>
                      </m:f>
                      <m:r>
                        <a:rPr lang="en-US" sz="1800" b="0" i="1" smtClean="0">
                          <a:latin typeface="Cambria Math" panose="02040503050406030204" pitchFamily="18" charset="0"/>
                        </a:rPr>
                        <m:t>=0.7</m:t>
                      </m:r>
                    </m:oMath>
                  </m:oMathPara>
                </a14:m>
                <a:endParaRPr lang="en-US" sz="1800" dirty="0" smtClean="0"/>
              </a:p>
              <a:p>
                <a:pPr marL="0" indent="0">
                  <a:spcAft>
                    <a:spcPts val="160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0=</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0.1+0.2+0.6</m:t>
                          </m:r>
                        </m:num>
                        <m:den>
                          <m:r>
                            <a:rPr lang="en-US" sz="1800" b="0" i="1" smtClean="0">
                              <a:latin typeface="Cambria Math" panose="02040503050406030204" pitchFamily="18" charset="0"/>
                            </a:rPr>
                            <m:t>3</m:t>
                          </m:r>
                        </m:den>
                      </m:f>
                      <m:r>
                        <a:rPr lang="en-US" sz="1800" b="0" i="1" smtClean="0">
                          <a:latin typeface="Cambria Math" panose="02040503050406030204" pitchFamily="18" charset="0"/>
                        </a:rPr>
                        <m:t>=0.5</m:t>
                      </m:r>
                    </m:oMath>
                  </m:oMathPara>
                </a14:m>
                <a:endParaRPr lang="en-US" sz="1800" dirty="0" smtClean="0"/>
              </a:p>
              <a:p>
                <a:pPr marL="0" indent="0">
                  <a:spcAft>
                    <a:spcPts val="1600"/>
                  </a:spcAft>
                  <a:buNone/>
                </a:pPr>
                <a:r>
                  <a:rPr lang="en-US" dirty="0" smtClean="0"/>
                  <a:t>From here, we choose higher probability.</a:t>
                </a: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131</a:t>
            </a:fld>
            <a:endParaRPr/>
          </a:p>
        </p:txBody>
      </p:sp>
    </p:spTree>
    <p:extLst>
      <p:ext uri="{BB962C8B-B14F-4D97-AF65-F5344CB8AC3E}">
        <p14:creationId xmlns:p14="http://schemas.microsoft.com/office/powerpoint/2010/main" val="312885678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Random Forest</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132</a:t>
            </a:fld>
            <a:endParaRPr/>
          </a:p>
        </p:txBody>
      </p:sp>
    </p:spTree>
    <p:extLst>
      <p:ext uri="{BB962C8B-B14F-4D97-AF65-F5344CB8AC3E}">
        <p14:creationId xmlns:p14="http://schemas.microsoft.com/office/powerpoint/2010/main" val="98615312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Random Forest</a:t>
            </a:r>
            <a:endParaRPr dirty="0"/>
          </a:p>
        </p:txBody>
      </p:sp>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It is the Ensemble Learning model using decision tree algorithm i</a:t>
            </a:r>
            <a:r>
              <a:rPr lang="en-US" dirty="0" smtClean="0"/>
              <a:t>n a randomized way.</a:t>
            </a:r>
          </a:p>
          <a:p>
            <a:pPr marL="285750" indent="-285750">
              <a:spcAft>
                <a:spcPts val="1600"/>
              </a:spcAft>
            </a:pPr>
            <a:r>
              <a:rPr lang="en-US" sz="1800" dirty="0" smtClean="0"/>
              <a:t>Suppose, we have a dataset as,  left table is called Original Dataset and Right table is called Bootstrap Dataset</a:t>
            </a:r>
          </a:p>
          <a:p>
            <a:pPr marL="0" indent="0">
              <a:spcAft>
                <a:spcPts val="1600"/>
              </a:spcAft>
              <a:buNone/>
            </a:pPr>
            <a:endParaRPr lang="en-US" sz="1800"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133</a:t>
            </a:fld>
            <a:endParaRPr/>
          </a:p>
        </p:txBody>
      </p:sp>
      <p:graphicFrame>
        <p:nvGraphicFramePr>
          <p:cNvPr id="3" name="Table 2"/>
          <p:cNvGraphicFramePr>
            <a:graphicFrameLocks noGrp="1"/>
          </p:cNvGraphicFramePr>
          <p:nvPr>
            <p:extLst>
              <p:ext uri="{D42A27DB-BD31-4B8C-83A1-F6EECF244321}">
                <p14:modId xmlns:p14="http://schemas.microsoft.com/office/powerpoint/2010/main" val="3312686158"/>
              </p:ext>
            </p:extLst>
          </p:nvPr>
        </p:nvGraphicFramePr>
        <p:xfrm>
          <a:off x="432619" y="2652769"/>
          <a:ext cx="2930015" cy="2225040"/>
        </p:xfrm>
        <a:graphic>
          <a:graphicData uri="http://schemas.openxmlformats.org/drawingml/2006/table">
            <a:tbl>
              <a:tblPr firstRow="1" bandRow="1">
                <a:tableStyleId>{073A0DAA-6AF3-43AB-8588-CEC1D06C72B9}</a:tableStyleId>
              </a:tblPr>
              <a:tblGrid>
                <a:gridCol w="586003">
                  <a:extLst>
                    <a:ext uri="{9D8B030D-6E8A-4147-A177-3AD203B41FA5}">
                      <a16:colId xmlns:a16="http://schemas.microsoft.com/office/drawing/2014/main" val="3987993451"/>
                    </a:ext>
                  </a:extLst>
                </a:gridCol>
                <a:gridCol w="586003">
                  <a:extLst>
                    <a:ext uri="{9D8B030D-6E8A-4147-A177-3AD203B41FA5}">
                      <a16:colId xmlns:a16="http://schemas.microsoft.com/office/drawing/2014/main" val="1400435021"/>
                    </a:ext>
                  </a:extLst>
                </a:gridCol>
                <a:gridCol w="586003">
                  <a:extLst>
                    <a:ext uri="{9D8B030D-6E8A-4147-A177-3AD203B41FA5}">
                      <a16:colId xmlns:a16="http://schemas.microsoft.com/office/drawing/2014/main" val="4175570313"/>
                    </a:ext>
                  </a:extLst>
                </a:gridCol>
                <a:gridCol w="586003">
                  <a:extLst>
                    <a:ext uri="{9D8B030D-6E8A-4147-A177-3AD203B41FA5}">
                      <a16:colId xmlns:a16="http://schemas.microsoft.com/office/drawing/2014/main" val="57189838"/>
                    </a:ext>
                  </a:extLst>
                </a:gridCol>
                <a:gridCol w="586003">
                  <a:extLst>
                    <a:ext uri="{9D8B030D-6E8A-4147-A177-3AD203B41FA5}">
                      <a16:colId xmlns:a16="http://schemas.microsoft.com/office/drawing/2014/main" val="3008866681"/>
                    </a:ext>
                  </a:extLst>
                </a:gridCol>
              </a:tblGrid>
              <a:tr h="370840">
                <a:tc>
                  <a:txBody>
                    <a:bodyPr/>
                    <a:lstStyle/>
                    <a:p>
                      <a:pPr algn="ctr"/>
                      <a:r>
                        <a:rPr lang="en-US" dirty="0" smtClean="0">
                          <a:solidFill>
                            <a:schemeClr val="bg1"/>
                          </a:solidFill>
                        </a:rPr>
                        <a:t>S.N</a:t>
                      </a:r>
                      <a:endParaRPr lang="en-US" dirty="0">
                        <a:solidFill>
                          <a:schemeClr val="bg1"/>
                        </a:solidFill>
                      </a:endParaRPr>
                    </a:p>
                  </a:txBody>
                  <a:tcPr/>
                </a:tc>
                <a:tc>
                  <a:txBody>
                    <a:bodyPr/>
                    <a:lstStyle/>
                    <a:p>
                      <a:pPr algn="ctr"/>
                      <a:r>
                        <a:rPr lang="en-US" dirty="0" smtClean="0">
                          <a:solidFill>
                            <a:schemeClr val="bg1"/>
                          </a:solidFill>
                        </a:rPr>
                        <a:t>A</a:t>
                      </a:r>
                      <a:endParaRPr lang="en-US" dirty="0">
                        <a:solidFill>
                          <a:schemeClr val="bg1"/>
                        </a:solidFill>
                      </a:endParaRPr>
                    </a:p>
                  </a:txBody>
                  <a:tcPr/>
                </a:tc>
                <a:tc>
                  <a:txBody>
                    <a:bodyPr/>
                    <a:lstStyle/>
                    <a:p>
                      <a:pPr algn="ctr"/>
                      <a:r>
                        <a:rPr lang="en-US" dirty="0" smtClean="0">
                          <a:solidFill>
                            <a:schemeClr val="bg1"/>
                          </a:solidFill>
                        </a:rPr>
                        <a:t>B</a:t>
                      </a:r>
                      <a:endParaRPr lang="en-US" dirty="0">
                        <a:solidFill>
                          <a:schemeClr val="bg1"/>
                        </a:solidFill>
                      </a:endParaRPr>
                    </a:p>
                  </a:txBody>
                  <a:tcPr/>
                </a:tc>
                <a:tc>
                  <a:txBody>
                    <a:bodyPr/>
                    <a:lstStyle/>
                    <a:p>
                      <a:pPr algn="ctr"/>
                      <a:r>
                        <a:rPr lang="en-US" dirty="0" smtClean="0">
                          <a:solidFill>
                            <a:schemeClr val="bg1"/>
                          </a:solidFill>
                        </a:rPr>
                        <a:t>C</a:t>
                      </a:r>
                      <a:endParaRPr lang="en-US" dirty="0">
                        <a:solidFill>
                          <a:schemeClr val="bg1"/>
                        </a:solidFill>
                      </a:endParaRPr>
                    </a:p>
                  </a:txBody>
                  <a:tcPr/>
                </a:tc>
                <a:tc>
                  <a:txBody>
                    <a:bodyPr/>
                    <a:lstStyle/>
                    <a:p>
                      <a:pPr algn="ctr"/>
                      <a:r>
                        <a:rPr lang="en-US" dirty="0" smtClean="0">
                          <a:solidFill>
                            <a:schemeClr val="bg1"/>
                          </a:solidFill>
                        </a:rPr>
                        <a:t>T</a:t>
                      </a:r>
                      <a:endParaRPr lang="en-US" dirty="0">
                        <a:solidFill>
                          <a:schemeClr val="bg1"/>
                        </a:solidFill>
                      </a:endParaRPr>
                    </a:p>
                  </a:txBody>
                  <a:tcPr/>
                </a:tc>
                <a:extLst>
                  <a:ext uri="{0D108BD9-81ED-4DB2-BD59-A6C34878D82A}">
                    <a16:rowId xmlns:a16="http://schemas.microsoft.com/office/drawing/2014/main" val="2505649121"/>
                  </a:ext>
                </a:extLst>
              </a:tr>
              <a:tr h="370840">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Y</a:t>
                      </a:r>
                      <a:endParaRPr lang="en-US" dirty="0">
                        <a:solidFill>
                          <a:schemeClr val="bg1"/>
                        </a:solidFill>
                      </a:endParaRPr>
                    </a:p>
                  </a:txBody>
                  <a:tcPr/>
                </a:tc>
                <a:extLst>
                  <a:ext uri="{0D108BD9-81ED-4DB2-BD59-A6C34878D82A}">
                    <a16:rowId xmlns:a16="http://schemas.microsoft.com/office/drawing/2014/main" val="3511559540"/>
                  </a:ext>
                </a:extLst>
              </a:tr>
              <a:tr h="370840">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N</a:t>
                      </a:r>
                      <a:endParaRPr lang="en-US" dirty="0">
                        <a:solidFill>
                          <a:schemeClr val="bg1"/>
                        </a:solidFill>
                      </a:endParaRPr>
                    </a:p>
                  </a:txBody>
                  <a:tcPr/>
                </a:tc>
                <a:extLst>
                  <a:ext uri="{0D108BD9-81ED-4DB2-BD59-A6C34878D82A}">
                    <a16:rowId xmlns:a16="http://schemas.microsoft.com/office/drawing/2014/main" val="1680465278"/>
                  </a:ext>
                </a:extLst>
              </a:tr>
              <a:tr h="370840">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Y</a:t>
                      </a:r>
                      <a:endParaRPr lang="en-US" dirty="0">
                        <a:solidFill>
                          <a:schemeClr val="bg1"/>
                        </a:solidFill>
                      </a:endParaRPr>
                    </a:p>
                  </a:txBody>
                  <a:tcPr/>
                </a:tc>
                <a:extLst>
                  <a:ext uri="{0D108BD9-81ED-4DB2-BD59-A6C34878D82A}">
                    <a16:rowId xmlns:a16="http://schemas.microsoft.com/office/drawing/2014/main" val="4153243042"/>
                  </a:ext>
                </a:extLst>
              </a:tr>
              <a:tr h="370840">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Y</a:t>
                      </a:r>
                      <a:endParaRPr lang="en-US" dirty="0">
                        <a:solidFill>
                          <a:schemeClr val="bg1"/>
                        </a:solidFill>
                      </a:endParaRPr>
                    </a:p>
                  </a:txBody>
                  <a:tcPr/>
                </a:tc>
                <a:extLst>
                  <a:ext uri="{0D108BD9-81ED-4DB2-BD59-A6C34878D82A}">
                    <a16:rowId xmlns:a16="http://schemas.microsoft.com/office/drawing/2014/main" val="1057901674"/>
                  </a:ext>
                </a:extLst>
              </a:tr>
              <a:tr h="370840">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N</a:t>
                      </a:r>
                      <a:endParaRPr lang="en-US" dirty="0">
                        <a:solidFill>
                          <a:schemeClr val="bg1"/>
                        </a:solidFill>
                      </a:endParaRPr>
                    </a:p>
                  </a:txBody>
                  <a:tcPr/>
                </a:tc>
                <a:extLst>
                  <a:ext uri="{0D108BD9-81ED-4DB2-BD59-A6C34878D82A}">
                    <a16:rowId xmlns:a16="http://schemas.microsoft.com/office/drawing/2014/main" val="407581281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27894377"/>
              </p:ext>
            </p:extLst>
          </p:nvPr>
        </p:nvGraphicFramePr>
        <p:xfrm>
          <a:off x="4461434" y="2652769"/>
          <a:ext cx="2930015" cy="2225040"/>
        </p:xfrm>
        <a:graphic>
          <a:graphicData uri="http://schemas.openxmlformats.org/drawingml/2006/table">
            <a:tbl>
              <a:tblPr firstRow="1" bandRow="1">
                <a:tableStyleId>{073A0DAA-6AF3-43AB-8588-CEC1D06C72B9}</a:tableStyleId>
              </a:tblPr>
              <a:tblGrid>
                <a:gridCol w="586003">
                  <a:extLst>
                    <a:ext uri="{9D8B030D-6E8A-4147-A177-3AD203B41FA5}">
                      <a16:colId xmlns:a16="http://schemas.microsoft.com/office/drawing/2014/main" val="3987993451"/>
                    </a:ext>
                  </a:extLst>
                </a:gridCol>
                <a:gridCol w="586003">
                  <a:extLst>
                    <a:ext uri="{9D8B030D-6E8A-4147-A177-3AD203B41FA5}">
                      <a16:colId xmlns:a16="http://schemas.microsoft.com/office/drawing/2014/main" val="1400435021"/>
                    </a:ext>
                  </a:extLst>
                </a:gridCol>
                <a:gridCol w="586003">
                  <a:extLst>
                    <a:ext uri="{9D8B030D-6E8A-4147-A177-3AD203B41FA5}">
                      <a16:colId xmlns:a16="http://schemas.microsoft.com/office/drawing/2014/main" val="4175570313"/>
                    </a:ext>
                  </a:extLst>
                </a:gridCol>
                <a:gridCol w="586003">
                  <a:extLst>
                    <a:ext uri="{9D8B030D-6E8A-4147-A177-3AD203B41FA5}">
                      <a16:colId xmlns:a16="http://schemas.microsoft.com/office/drawing/2014/main" val="57189838"/>
                    </a:ext>
                  </a:extLst>
                </a:gridCol>
                <a:gridCol w="586003">
                  <a:extLst>
                    <a:ext uri="{9D8B030D-6E8A-4147-A177-3AD203B41FA5}">
                      <a16:colId xmlns:a16="http://schemas.microsoft.com/office/drawing/2014/main" val="3008866681"/>
                    </a:ext>
                  </a:extLst>
                </a:gridCol>
              </a:tblGrid>
              <a:tr h="370840">
                <a:tc>
                  <a:txBody>
                    <a:bodyPr/>
                    <a:lstStyle/>
                    <a:p>
                      <a:pPr algn="ctr"/>
                      <a:r>
                        <a:rPr lang="en-US" dirty="0" smtClean="0">
                          <a:solidFill>
                            <a:schemeClr val="bg1"/>
                          </a:solidFill>
                        </a:rPr>
                        <a:t>S.N</a:t>
                      </a:r>
                      <a:endParaRPr lang="en-US" dirty="0">
                        <a:solidFill>
                          <a:schemeClr val="bg1"/>
                        </a:solidFill>
                      </a:endParaRPr>
                    </a:p>
                  </a:txBody>
                  <a:tcPr/>
                </a:tc>
                <a:tc>
                  <a:txBody>
                    <a:bodyPr/>
                    <a:lstStyle/>
                    <a:p>
                      <a:pPr algn="ctr"/>
                      <a:r>
                        <a:rPr lang="en-US" dirty="0" smtClean="0">
                          <a:solidFill>
                            <a:schemeClr val="bg1"/>
                          </a:solidFill>
                        </a:rPr>
                        <a:t>A</a:t>
                      </a:r>
                      <a:endParaRPr lang="en-US" dirty="0">
                        <a:solidFill>
                          <a:schemeClr val="bg1"/>
                        </a:solidFill>
                      </a:endParaRPr>
                    </a:p>
                  </a:txBody>
                  <a:tcPr/>
                </a:tc>
                <a:tc>
                  <a:txBody>
                    <a:bodyPr/>
                    <a:lstStyle/>
                    <a:p>
                      <a:pPr algn="ctr"/>
                      <a:r>
                        <a:rPr lang="en-US" dirty="0" smtClean="0">
                          <a:solidFill>
                            <a:schemeClr val="bg1"/>
                          </a:solidFill>
                        </a:rPr>
                        <a:t>B</a:t>
                      </a:r>
                      <a:endParaRPr lang="en-US" dirty="0">
                        <a:solidFill>
                          <a:schemeClr val="bg1"/>
                        </a:solidFill>
                      </a:endParaRPr>
                    </a:p>
                  </a:txBody>
                  <a:tcPr/>
                </a:tc>
                <a:tc>
                  <a:txBody>
                    <a:bodyPr/>
                    <a:lstStyle/>
                    <a:p>
                      <a:pPr algn="ctr"/>
                      <a:r>
                        <a:rPr lang="en-US" dirty="0" smtClean="0">
                          <a:solidFill>
                            <a:schemeClr val="bg1"/>
                          </a:solidFill>
                        </a:rPr>
                        <a:t>C</a:t>
                      </a:r>
                      <a:endParaRPr lang="en-US" dirty="0">
                        <a:solidFill>
                          <a:schemeClr val="bg1"/>
                        </a:solidFill>
                      </a:endParaRPr>
                    </a:p>
                  </a:txBody>
                  <a:tcPr/>
                </a:tc>
                <a:tc>
                  <a:txBody>
                    <a:bodyPr/>
                    <a:lstStyle/>
                    <a:p>
                      <a:pPr algn="ctr"/>
                      <a:r>
                        <a:rPr lang="en-US" dirty="0" smtClean="0">
                          <a:solidFill>
                            <a:schemeClr val="bg1"/>
                          </a:solidFill>
                        </a:rPr>
                        <a:t>T</a:t>
                      </a:r>
                      <a:endParaRPr lang="en-US" dirty="0">
                        <a:solidFill>
                          <a:schemeClr val="bg1"/>
                        </a:solidFill>
                      </a:endParaRPr>
                    </a:p>
                  </a:txBody>
                  <a:tcPr/>
                </a:tc>
                <a:extLst>
                  <a:ext uri="{0D108BD9-81ED-4DB2-BD59-A6C34878D82A}">
                    <a16:rowId xmlns:a16="http://schemas.microsoft.com/office/drawing/2014/main" val="2505649121"/>
                  </a:ext>
                </a:extLst>
              </a:tr>
              <a:tr h="370840">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N</a:t>
                      </a:r>
                      <a:endParaRPr lang="en-US" dirty="0">
                        <a:solidFill>
                          <a:schemeClr val="bg1"/>
                        </a:solidFill>
                      </a:endParaRPr>
                    </a:p>
                  </a:txBody>
                  <a:tcPr/>
                </a:tc>
                <a:extLst>
                  <a:ext uri="{0D108BD9-81ED-4DB2-BD59-A6C34878D82A}">
                    <a16:rowId xmlns:a16="http://schemas.microsoft.com/office/drawing/2014/main" val="3511559540"/>
                  </a:ext>
                </a:extLst>
              </a:tr>
              <a:tr h="370840">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Y</a:t>
                      </a:r>
                      <a:endParaRPr lang="en-US" dirty="0">
                        <a:solidFill>
                          <a:schemeClr val="bg1"/>
                        </a:solidFill>
                      </a:endParaRPr>
                    </a:p>
                  </a:txBody>
                  <a:tcPr/>
                </a:tc>
                <a:extLst>
                  <a:ext uri="{0D108BD9-81ED-4DB2-BD59-A6C34878D82A}">
                    <a16:rowId xmlns:a16="http://schemas.microsoft.com/office/drawing/2014/main" val="1680465278"/>
                  </a:ext>
                </a:extLst>
              </a:tr>
              <a:tr h="370840">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Y</a:t>
                      </a:r>
                      <a:endParaRPr lang="en-US" dirty="0">
                        <a:solidFill>
                          <a:schemeClr val="bg1"/>
                        </a:solidFill>
                      </a:endParaRPr>
                    </a:p>
                  </a:txBody>
                  <a:tcPr/>
                </a:tc>
                <a:extLst>
                  <a:ext uri="{0D108BD9-81ED-4DB2-BD59-A6C34878D82A}">
                    <a16:rowId xmlns:a16="http://schemas.microsoft.com/office/drawing/2014/main" val="4153243042"/>
                  </a:ext>
                </a:extLst>
              </a:tr>
              <a:tr h="370840">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Y</a:t>
                      </a:r>
                      <a:endParaRPr lang="en-US" dirty="0">
                        <a:solidFill>
                          <a:schemeClr val="bg1"/>
                        </a:solidFill>
                      </a:endParaRPr>
                    </a:p>
                  </a:txBody>
                  <a:tcPr/>
                </a:tc>
                <a:extLst>
                  <a:ext uri="{0D108BD9-81ED-4DB2-BD59-A6C34878D82A}">
                    <a16:rowId xmlns:a16="http://schemas.microsoft.com/office/drawing/2014/main" val="1057901674"/>
                  </a:ext>
                </a:extLst>
              </a:tr>
              <a:tr h="370840">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Y</a:t>
                      </a:r>
                      <a:endParaRPr lang="en-US" dirty="0">
                        <a:solidFill>
                          <a:schemeClr val="bg1"/>
                        </a:solidFill>
                      </a:endParaRPr>
                    </a:p>
                  </a:txBody>
                  <a:tcPr/>
                </a:tc>
                <a:extLst>
                  <a:ext uri="{0D108BD9-81ED-4DB2-BD59-A6C34878D82A}">
                    <a16:rowId xmlns:a16="http://schemas.microsoft.com/office/drawing/2014/main" val="4075812811"/>
                  </a:ext>
                </a:extLst>
              </a:tr>
            </a:tbl>
          </a:graphicData>
        </a:graphic>
      </p:graphicFrame>
    </p:spTree>
    <p:extLst>
      <p:ext uri="{BB962C8B-B14F-4D97-AF65-F5344CB8AC3E}">
        <p14:creationId xmlns:p14="http://schemas.microsoft.com/office/powerpoint/2010/main" val="246953285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Random Forest</a:t>
            </a:r>
            <a:endParaRPr dirty="0"/>
          </a:p>
        </p:txBody>
      </p:sp>
      <p:sp>
        <p:nvSpPr>
          <p:cNvPr id="80" name="Google Shape;80;p16"/>
          <p:cNvSpPr txBox="1">
            <a:spLocks noGrp="1"/>
          </p:cNvSpPr>
          <p:nvPr>
            <p:ph type="body" idx="1"/>
          </p:nvPr>
        </p:nvSpPr>
        <p:spPr>
          <a:xfrm>
            <a:off x="311700" y="955673"/>
            <a:ext cx="8520600" cy="1300830"/>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Build the Decision Tree with Bootstrap Dataset</a:t>
            </a:r>
          </a:p>
          <a:p>
            <a:pPr marL="285750" indent="-285750">
              <a:spcAft>
                <a:spcPts val="1600"/>
              </a:spcAft>
            </a:pPr>
            <a:r>
              <a:rPr lang="en-US" dirty="0" smtClean="0"/>
              <a:t>Then, for root node we randomly choose the subset. Suppose we choose A and B randomly for root node then, </a:t>
            </a:r>
            <a:endParaRPr lang="en-US" sz="1800"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25" y="2256503"/>
            <a:ext cx="3609668" cy="2307458"/>
          </a:xfrm>
          <a:prstGeom prst="rect">
            <a:avLst/>
          </a:prstGeom>
        </p:spPr>
      </p:pic>
      <p:sp>
        <p:nvSpPr>
          <p:cNvPr id="9" name="Google Shape;80;p16"/>
          <p:cNvSpPr txBox="1">
            <a:spLocks/>
          </p:cNvSpPr>
          <p:nvPr/>
        </p:nvSpPr>
        <p:spPr>
          <a:xfrm>
            <a:off x="4424516" y="2256502"/>
            <a:ext cx="4407784" cy="25367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spcAft>
                <a:spcPts val="1600"/>
              </a:spcAft>
            </a:pPr>
            <a:r>
              <a:rPr lang="en-US" dirty="0" smtClean="0"/>
              <a:t>Then again generate new decision tree by creating new bootstrap dataset.</a:t>
            </a:r>
          </a:p>
        </p:txBody>
      </p:sp>
    </p:spTree>
    <p:extLst>
      <p:ext uri="{BB962C8B-B14F-4D97-AF65-F5344CB8AC3E}">
        <p14:creationId xmlns:p14="http://schemas.microsoft.com/office/powerpoint/2010/main" val="367033236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Random Forest</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Suppose we have a test case tuple as, </a:t>
                </a:r>
              </a:p>
              <a:p>
                <a:pPr marL="0" indent="0" algn="ctr">
                  <a:spcAft>
                    <a:spcPts val="1600"/>
                  </a:spcAft>
                  <a:buNone/>
                </a:pPr>
                <a:r>
                  <a:rPr lang="en-US" dirty="0" smtClean="0"/>
                  <a:t>A, B, C ,T=?</a:t>
                </a:r>
              </a:p>
              <a:p>
                <a:pPr marL="0" indent="0">
                  <a:spcAft>
                    <a:spcPts val="1600"/>
                  </a:spcAft>
                  <a:buNone/>
                </a:pPr>
                <a:r>
                  <a:rPr lang="en-US" sz="1800" dirty="0" smtClean="0"/>
                  <a:t>Now, apply this tuple to every decision tree and we get the result based on the decision tree as, </a:t>
                </a:r>
              </a:p>
              <a:p>
                <a:pPr marL="0" indent="0">
                  <a:spcAft>
                    <a:spcPts val="1600"/>
                  </a:spcAft>
                  <a:buNone/>
                </a:pPr>
                <a:r>
                  <a:rPr lang="en-US" dirty="0" smtClean="0"/>
                  <a:t>Suppose we get, </a:t>
                </a:r>
              </a:p>
              <a:p>
                <a:pPr marL="0" indent="0">
                  <a:spcAft>
                    <a:spcPts val="1600"/>
                  </a:spcAft>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𝑠𝑡</m:t>
                      </m:r>
                      <m:r>
                        <a:rPr lang="en-US" sz="1800" b="0" i="1" smtClean="0">
                          <a:latin typeface="Cambria Math" panose="02040503050406030204" pitchFamily="18" charset="0"/>
                        </a:rPr>
                        <m:t> </m:t>
                      </m:r>
                      <m:r>
                        <a:rPr lang="en-US" sz="1800" b="0" i="1" smtClean="0">
                          <a:latin typeface="Cambria Math" panose="02040503050406030204" pitchFamily="18" charset="0"/>
                        </a:rPr>
                        <m:t>𝑡𝑟𝑒𝑒</m:t>
                      </m:r>
                      <m:r>
                        <a:rPr lang="en-US" sz="1800" b="0" i="1" smtClean="0">
                          <a:latin typeface="Cambria Math" panose="02040503050406030204" pitchFamily="18" charset="0"/>
                        </a:rPr>
                        <m:t>=</m:t>
                      </m:r>
                      <m:r>
                        <a:rPr lang="en-US" sz="1800" b="0" i="1" smtClean="0">
                          <a:latin typeface="Cambria Math" panose="02040503050406030204" pitchFamily="18" charset="0"/>
                        </a:rPr>
                        <m:t>𝑌</m:t>
                      </m:r>
                      <m:r>
                        <a:rPr lang="en-US" sz="1800" b="0" i="1" smtClean="0">
                          <a:latin typeface="Cambria Math" panose="02040503050406030204" pitchFamily="18" charset="0"/>
                        </a:rPr>
                        <m:t>, 2</m:t>
                      </m:r>
                      <m:r>
                        <a:rPr lang="en-US" sz="1800" b="0" i="1" smtClean="0">
                          <a:latin typeface="Cambria Math" panose="02040503050406030204" pitchFamily="18" charset="0"/>
                        </a:rPr>
                        <m:t>𝑛𝑑</m:t>
                      </m:r>
                      <m:r>
                        <a:rPr lang="en-US" sz="1800" b="0" i="1" smtClean="0">
                          <a:latin typeface="Cambria Math" panose="02040503050406030204" pitchFamily="18" charset="0"/>
                        </a:rPr>
                        <m:t> </m:t>
                      </m:r>
                      <m:r>
                        <a:rPr lang="en-US" sz="1800" b="0" i="1" smtClean="0">
                          <a:latin typeface="Cambria Math" panose="02040503050406030204" pitchFamily="18" charset="0"/>
                        </a:rPr>
                        <m:t>𝑡𝑟𝑒𝑒</m:t>
                      </m:r>
                      <m:r>
                        <a:rPr lang="en-US" sz="1800" b="0" i="1" smtClean="0">
                          <a:latin typeface="Cambria Math" panose="02040503050406030204" pitchFamily="18" charset="0"/>
                        </a:rPr>
                        <m:t>=</m:t>
                      </m:r>
                      <m:r>
                        <a:rPr lang="en-US" sz="1800" b="0" i="1" smtClean="0">
                          <a:latin typeface="Cambria Math" panose="02040503050406030204" pitchFamily="18" charset="0"/>
                        </a:rPr>
                        <m:t>𝑁</m:t>
                      </m:r>
                      <m:r>
                        <a:rPr lang="en-US" sz="1800" b="0" i="1" smtClean="0">
                          <a:latin typeface="Cambria Math" panose="02040503050406030204" pitchFamily="18" charset="0"/>
                        </a:rPr>
                        <m:t>, 3</m:t>
                      </m:r>
                      <m:r>
                        <a:rPr lang="en-US" sz="1800" b="0" i="1" smtClean="0">
                          <a:latin typeface="Cambria Math" panose="02040503050406030204" pitchFamily="18" charset="0"/>
                        </a:rPr>
                        <m:t>𝑟𝑑</m:t>
                      </m:r>
                      <m:r>
                        <a:rPr lang="en-US" sz="1800" b="0" i="1" smtClean="0">
                          <a:latin typeface="Cambria Math" panose="02040503050406030204" pitchFamily="18" charset="0"/>
                        </a:rPr>
                        <m:t> </m:t>
                      </m:r>
                      <m:r>
                        <a:rPr lang="en-US" sz="1800" b="0" i="1" smtClean="0">
                          <a:latin typeface="Cambria Math" panose="02040503050406030204" pitchFamily="18" charset="0"/>
                        </a:rPr>
                        <m:t>𝑡𝑟𝑒𝑒</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4</m:t>
                      </m:r>
                      <m:r>
                        <a:rPr lang="en-US" sz="1800" b="0" i="1" smtClean="0">
                          <a:latin typeface="Cambria Math" panose="02040503050406030204" pitchFamily="18" charset="0"/>
                        </a:rPr>
                        <m:t>𝑡h</m:t>
                      </m:r>
                      <m:r>
                        <a:rPr lang="en-US" sz="1800" b="0" i="1" smtClean="0">
                          <a:latin typeface="Cambria Math" panose="02040503050406030204" pitchFamily="18" charset="0"/>
                        </a:rPr>
                        <m:t> </m:t>
                      </m:r>
                      <m:r>
                        <a:rPr lang="en-US" sz="1800" b="0" i="1" smtClean="0">
                          <a:latin typeface="Cambria Math" panose="02040503050406030204" pitchFamily="18" charset="0"/>
                        </a:rPr>
                        <m:t>𝑡𝑟𝑒𝑒</m:t>
                      </m:r>
                      <m:r>
                        <a:rPr lang="en-US" sz="1800" b="0" i="1" smtClean="0">
                          <a:latin typeface="Cambria Math" panose="02040503050406030204" pitchFamily="18" charset="0"/>
                        </a:rPr>
                        <m:t>=</m:t>
                      </m:r>
                      <m:r>
                        <a:rPr lang="en-US" sz="1800" b="0" i="1" smtClean="0">
                          <a:latin typeface="Cambria Math" panose="02040503050406030204" pitchFamily="18" charset="0"/>
                        </a:rPr>
                        <m:t>𝑌</m:t>
                      </m:r>
                    </m:oMath>
                  </m:oMathPara>
                </a14:m>
                <a:endParaRPr lang="en-US" sz="1800" dirty="0" smtClean="0"/>
              </a:p>
              <a:p>
                <a:pPr marL="0" indent="0">
                  <a:spcAft>
                    <a:spcPts val="1600"/>
                  </a:spcAft>
                  <a:buNone/>
                </a:pPr>
                <a:r>
                  <a:rPr lang="en-US" dirty="0" smtClean="0"/>
                  <a:t>Then, counting votes final result=Y. Thus result of the test tuple T=Y.</a:t>
                </a:r>
                <a:endParaRPr lang="en-US" sz="1800"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3867050"/>
              </a:xfrm>
              <a:prstGeom prst="rect">
                <a:avLst/>
              </a:prstGeom>
              <a:blipFill>
                <a:blip r:embed="rId3"/>
                <a:stretch>
                  <a:fillRect l="-572" r="-1216"/>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135</a:t>
            </a:fld>
            <a:endParaRPr/>
          </a:p>
        </p:txBody>
      </p:sp>
    </p:spTree>
    <p:extLst>
      <p:ext uri="{BB962C8B-B14F-4D97-AF65-F5344CB8AC3E}">
        <p14:creationId xmlns:p14="http://schemas.microsoft.com/office/powerpoint/2010/main" val="17484606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DBSCAN</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136</a:t>
            </a:fld>
            <a:endParaRPr/>
          </a:p>
        </p:txBody>
      </p:sp>
    </p:spTree>
    <p:extLst>
      <p:ext uri="{BB962C8B-B14F-4D97-AF65-F5344CB8AC3E}">
        <p14:creationId xmlns:p14="http://schemas.microsoft.com/office/powerpoint/2010/main" val="49424646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DBSCAN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sz="1800" dirty="0" smtClean="0"/>
                  <a:t>Stands for Density based Spatial Clustering of Application with Noise.</a:t>
                </a:r>
              </a:p>
              <a:p>
                <a:pPr marL="285750" indent="-285750">
                  <a:spcAft>
                    <a:spcPts val="1600"/>
                  </a:spcAft>
                </a:pPr>
                <a:r>
                  <a:rPr lang="en-US" dirty="0" smtClean="0"/>
                  <a:t>It’s a clustering algorithm based on density.</a:t>
                </a:r>
              </a:p>
              <a:p>
                <a:pPr marL="285750" indent="-285750">
                  <a:spcAft>
                    <a:spcPts val="1600"/>
                  </a:spcAft>
                </a:pPr>
                <a:r>
                  <a:rPr lang="en-US" dirty="0" smtClean="0"/>
                  <a:t>It’s inputs are:</a:t>
                </a:r>
              </a:p>
              <a:p>
                <a:pPr marL="0" indent="0">
                  <a:spcAft>
                    <a:spcPts val="1600"/>
                  </a:spcAft>
                  <a:buNone/>
                </a:pPr>
                <a14:m>
                  <m:oMathPara xmlns:m="http://schemas.openxmlformats.org/officeDocument/2006/math">
                    <m:oMathParaPr>
                      <m:jc m:val="centerGroup"/>
                    </m:oMathParaPr>
                    <m:oMath xmlns:m="http://schemas.openxmlformats.org/officeDocument/2006/math">
                      <m:r>
                        <a:rPr lang="en-US" sz="1800" i="1" smtClean="0">
                          <a:latin typeface="Cambria Math" panose="02040503050406030204" pitchFamily="18" charset="0"/>
                          <a:ea typeface="Cambria Math" panose="02040503050406030204" pitchFamily="18" charset="0"/>
                        </a:rPr>
                        <m:t>𝜖</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𝐸𝑝𝑠𝑖𝑙𝑜𝑛</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𝑅𝑎𝑑𝑖𝑢𝑠</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𝑜𝑓</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𝑐𝑖𝑟𝑐𝑙𝑒</m:t>
                      </m:r>
                      <m:r>
                        <a:rPr lang="en-US" sz="1800" b="0" i="1" smtClean="0">
                          <a:latin typeface="Cambria Math" panose="02040503050406030204" pitchFamily="18" charset="0"/>
                          <a:ea typeface="Cambria Math" panose="02040503050406030204" pitchFamily="18" charset="0"/>
                        </a:rPr>
                        <m:t> &amp; </m:t>
                      </m:r>
                      <m:r>
                        <a:rPr lang="en-US" sz="1800" b="0" i="1" smtClean="0">
                          <a:latin typeface="Cambria Math" panose="02040503050406030204" pitchFamily="18" charset="0"/>
                          <a:ea typeface="Cambria Math" panose="02040503050406030204" pitchFamily="18" charset="0"/>
                        </a:rPr>
                        <m:t>𝑀𝑖𝑛</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𝑃𝑜𝑖𝑛𝑡𝑠</m:t>
                      </m:r>
                      <m:r>
                        <a:rPr lang="en-US" sz="1800" b="0" i="1" smtClean="0">
                          <a:latin typeface="Cambria Math" panose="02040503050406030204" pitchFamily="18" charset="0"/>
                          <a:ea typeface="Cambria Math" panose="02040503050406030204" pitchFamily="18" charset="0"/>
                        </a:rPr>
                        <m:t>=3(</m:t>
                      </m:r>
                      <m:r>
                        <a:rPr lang="en-US" sz="1800" b="0" i="1" smtClean="0">
                          <a:latin typeface="Cambria Math" panose="02040503050406030204" pitchFamily="18" charset="0"/>
                          <a:ea typeface="Cambria Math" panose="02040503050406030204" pitchFamily="18" charset="0"/>
                        </a:rPr>
                        <m:t>𝑠𝑎𝑦</m:t>
                      </m:r>
                      <m:r>
                        <a:rPr lang="en-US" sz="1800" b="0" i="1" smtClean="0">
                          <a:latin typeface="Cambria Math" panose="02040503050406030204" pitchFamily="18" charset="0"/>
                          <a:ea typeface="Cambria Math" panose="02040503050406030204" pitchFamily="18" charset="0"/>
                        </a:rPr>
                        <m:t>)</m:t>
                      </m:r>
                    </m:oMath>
                  </m:oMathPara>
                </a14:m>
                <a:endParaRPr lang="en-US" sz="1800" dirty="0" smtClean="0"/>
              </a:p>
              <a:p>
                <a:pPr marL="0" indent="0">
                  <a:spcAft>
                    <a:spcPts val="1600"/>
                  </a:spcAft>
                  <a:buNone/>
                </a:pPr>
                <a:r>
                  <a:rPr lang="en-US" dirty="0" smtClean="0"/>
                  <a:t>Here, Epsilon Radius can be explain in the diagram.  And </a:t>
                </a:r>
              </a:p>
              <a:p>
                <a:pPr marL="0" indent="0">
                  <a:spcAft>
                    <a:spcPts val="1600"/>
                  </a:spcAft>
                  <a:buNone/>
                </a:pPr>
                <a:r>
                  <a:rPr lang="en-US" dirty="0" smtClean="0"/>
                  <a:t>Min points=3 means the circle must have at least of three </a:t>
                </a:r>
              </a:p>
              <a:p>
                <a:pPr marL="0" indent="0">
                  <a:spcAft>
                    <a:spcPts val="1600"/>
                  </a:spcAft>
                  <a:buNone/>
                </a:pPr>
                <a:r>
                  <a:rPr lang="en-US" dirty="0" smtClean="0"/>
                  <a:t>Points as </a:t>
                </a:r>
                <a:r>
                  <a:rPr lang="en-US" dirty="0" err="1" smtClean="0"/>
                  <a:t>a,b,c</a:t>
                </a:r>
                <a:r>
                  <a:rPr lang="en-US" dirty="0" smtClean="0"/>
                  <a:t>. And a is called core points.</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3867050"/>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137</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4323" y="3025057"/>
            <a:ext cx="2400298" cy="1852752"/>
          </a:xfrm>
          <a:prstGeom prst="rect">
            <a:avLst/>
          </a:prstGeom>
        </p:spPr>
      </p:pic>
    </p:spTree>
    <p:extLst>
      <p:ext uri="{BB962C8B-B14F-4D97-AF65-F5344CB8AC3E}">
        <p14:creationId xmlns:p14="http://schemas.microsoft.com/office/powerpoint/2010/main" val="262417480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DBSCAN</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Core points should always satisfy the min points condition. P and R are core points.</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722837" y="-191574"/>
            <a:ext cx="3152636" cy="6592529"/>
          </a:xfrm>
          <a:prstGeom prst="rect">
            <a:avLst/>
          </a:prstGeom>
        </p:spPr>
      </p:pic>
    </p:spTree>
    <p:extLst>
      <p:ext uri="{BB962C8B-B14F-4D97-AF65-F5344CB8AC3E}">
        <p14:creationId xmlns:p14="http://schemas.microsoft.com/office/powerpoint/2010/main" val="3958231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DBSCAN</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If the point is not a core points then it can be either boundary points or noise points.</a:t>
            </a:r>
          </a:p>
          <a:p>
            <a:pPr marL="285750" indent="-285750">
              <a:spcAft>
                <a:spcPts val="1600"/>
              </a:spcAft>
            </a:pPr>
            <a:r>
              <a:rPr lang="en-US" dirty="0" smtClean="0"/>
              <a:t>Boundary points: If any points is neighbor to the core points, then it is called boundary points.</a:t>
            </a:r>
          </a:p>
          <a:p>
            <a:pPr marL="285750" indent="-285750">
              <a:spcAft>
                <a:spcPts val="1600"/>
              </a:spcAft>
            </a:pPr>
            <a:r>
              <a:rPr lang="en-US" dirty="0" smtClean="0"/>
              <a:t>Directly Density Reachable : Suppose, we have a question as, Is the point Q is directly density reachable point from P?</a:t>
            </a:r>
          </a:p>
          <a:p>
            <a:pPr marL="0" indent="0">
              <a:spcAft>
                <a:spcPts val="1600"/>
              </a:spcAft>
              <a:buNone/>
            </a:pPr>
            <a:r>
              <a:rPr lang="en-US" dirty="0" smtClean="0"/>
              <a:t>To provide this answer, we need two condition as, </a:t>
            </a:r>
          </a:p>
          <a:p>
            <a:pPr marL="285750" indent="-285750">
              <a:spcAft>
                <a:spcPts val="1600"/>
              </a:spcAft>
              <a:buFontTx/>
              <a:buChar char="-"/>
            </a:pPr>
            <a:r>
              <a:rPr lang="en-US" dirty="0" smtClean="0"/>
              <a:t>Q points must be neighbor of point P.</a:t>
            </a:r>
          </a:p>
          <a:p>
            <a:pPr marL="285750" indent="-285750">
              <a:spcAft>
                <a:spcPts val="1600"/>
              </a:spcAft>
              <a:buFontTx/>
              <a:buChar char="-"/>
            </a:pPr>
            <a:r>
              <a:rPr lang="en-US" dirty="0" smtClean="0"/>
              <a:t>Point P must be a core point. </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139</a:t>
            </a:fld>
            <a:endParaRPr/>
          </a:p>
        </p:txBody>
      </p:sp>
    </p:spTree>
    <p:extLst>
      <p:ext uri="{BB962C8B-B14F-4D97-AF65-F5344CB8AC3E}">
        <p14:creationId xmlns:p14="http://schemas.microsoft.com/office/powerpoint/2010/main" val="10299914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Matrix for </a:t>
            </a:r>
            <a:r>
              <a:rPr lang="en" dirty="0"/>
              <a:t>AI</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0" name="Google Shape;80;p16"/>
          <p:cNvSpPr txBox="1">
            <a:spLocks/>
          </p:cNvSpPr>
          <p:nvPr/>
        </p:nvSpPr>
        <p:spPr>
          <a:xfrm>
            <a:off x="2954792" y="1695329"/>
            <a:ext cx="332508" cy="498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None/>
            </a:pPr>
            <a:r>
              <a:rPr lang="en-US" dirty="0" smtClean="0"/>
              <a:t>-</a:t>
            </a:r>
          </a:p>
        </p:txBody>
      </p:sp>
      <p:sp>
        <p:nvSpPr>
          <p:cNvPr id="11" name="Google Shape;80;p16"/>
          <p:cNvSpPr txBox="1">
            <a:spLocks/>
          </p:cNvSpPr>
          <p:nvPr/>
        </p:nvSpPr>
        <p:spPr>
          <a:xfrm>
            <a:off x="5872088" y="1695330"/>
            <a:ext cx="332508" cy="498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None/>
            </a:pPr>
            <a:r>
              <a:rPr lang="en-US" dirty="0" smtClean="0"/>
              <a:t>=</a:t>
            </a:r>
          </a:p>
        </p:txBody>
      </p:sp>
      <p:sp>
        <p:nvSpPr>
          <p:cNvPr id="5" name="Text Placeholder 4"/>
          <p:cNvSpPr>
            <a:spLocks noGrp="1"/>
          </p:cNvSpPr>
          <p:nvPr>
            <p:ph type="body" idx="1"/>
          </p:nvPr>
        </p:nvSpPr>
        <p:spPr>
          <a:xfrm>
            <a:off x="311700" y="2871696"/>
            <a:ext cx="8520600" cy="546913"/>
          </a:xfrm>
        </p:spPr>
        <p:txBody>
          <a:bodyPr/>
          <a:lstStyle/>
          <a:p>
            <a:r>
              <a:rPr lang="en-US" dirty="0" smtClean="0"/>
              <a:t>The dot product can be used for weight *input in neural network.</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47" y="1223091"/>
            <a:ext cx="2591349" cy="14446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096" y="1221665"/>
            <a:ext cx="2524992" cy="144609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597" y="1221665"/>
            <a:ext cx="2627704" cy="144609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9179" y="3360854"/>
            <a:ext cx="3699163" cy="1631882"/>
          </a:xfrm>
          <a:prstGeom prst="rect">
            <a:avLst/>
          </a:prstGeom>
        </p:spPr>
      </p:pic>
    </p:spTree>
    <p:extLst>
      <p:ext uri="{BB962C8B-B14F-4D97-AF65-F5344CB8AC3E}">
        <p14:creationId xmlns:p14="http://schemas.microsoft.com/office/powerpoint/2010/main" val="304623339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DBSCAN</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From the figure, we can clearly see that P is directly density reachable from point P.</a:t>
            </a:r>
          </a:p>
          <a:p>
            <a:pPr marL="285750" indent="-285750">
              <a:spcAft>
                <a:spcPts val="1600"/>
              </a:spcAft>
            </a:pPr>
            <a:r>
              <a:rPr lang="en-US" dirty="0" smtClean="0"/>
              <a:t>If two core points or  boundary points are neighbor the, both are included in one cluster. Thus, we get the above figure dotted line.</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140</a:t>
            </a:fld>
            <a:endParaRPr/>
          </a:p>
        </p:txBody>
      </p:sp>
    </p:spTree>
    <p:extLst>
      <p:ext uri="{BB962C8B-B14F-4D97-AF65-F5344CB8AC3E}">
        <p14:creationId xmlns:p14="http://schemas.microsoft.com/office/powerpoint/2010/main" val="274089671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Hierachical Clustering</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141</a:t>
            </a:fld>
            <a:endParaRPr/>
          </a:p>
        </p:txBody>
      </p:sp>
    </p:spTree>
    <p:extLst>
      <p:ext uri="{BB962C8B-B14F-4D97-AF65-F5344CB8AC3E}">
        <p14:creationId xmlns:p14="http://schemas.microsoft.com/office/powerpoint/2010/main" val="4460454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Hierarchical Clustering</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Suppose, if we want to create the level of cluster then we use hierarchical clustering.</a:t>
            </a:r>
          </a:p>
          <a:p>
            <a:pPr marL="285750" indent="-285750">
              <a:spcAft>
                <a:spcPts val="1600"/>
              </a:spcAft>
            </a:pPr>
            <a:r>
              <a:rPr lang="en-US" dirty="0" smtClean="0"/>
              <a:t>There are generally two types of technique as, </a:t>
            </a:r>
          </a:p>
          <a:p>
            <a:pPr marL="285750" indent="-285750">
              <a:spcAft>
                <a:spcPts val="1600"/>
              </a:spcAft>
              <a:buFontTx/>
              <a:buChar char="-"/>
            </a:pPr>
            <a:r>
              <a:rPr lang="en-US" dirty="0" smtClean="0"/>
              <a:t>Agglomerative : Bottom Up</a:t>
            </a:r>
          </a:p>
          <a:p>
            <a:pPr marL="285750" indent="-285750">
              <a:spcAft>
                <a:spcPts val="1600"/>
              </a:spcAft>
              <a:buFontTx/>
              <a:buChar char="-"/>
            </a:pPr>
            <a:r>
              <a:rPr lang="en-US" dirty="0" smtClean="0"/>
              <a:t>Divisive : Top to Down</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142</a:t>
            </a:fld>
            <a:endParaRPr/>
          </a:p>
        </p:txBody>
      </p:sp>
    </p:spTree>
    <p:extLst>
      <p:ext uri="{BB962C8B-B14F-4D97-AF65-F5344CB8AC3E}">
        <p14:creationId xmlns:p14="http://schemas.microsoft.com/office/powerpoint/2010/main" val="326351639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Agglomerative Clustering (Single Linkage)</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Suppose, we have 5 data points as, </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5</m:t>
                          </m:r>
                        </m:sub>
                      </m:sSub>
                    </m:oMath>
                  </m:oMathPara>
                </a14:m>
                <a:endParaRPr lang="en-US" dirty="0" smtClean="0"/>
              </a:p>
              <a:p>
                <a:pPr marL="0" indent="0">
                  <a:spcAft>
                    <a:spcPts val="1600"/>
                  </a:spcAft>
                  <a:buNone/>
                </a:pPr>
                <a:r>
                  <a:rPr lang="en-US" dirty="0" smtClean="0"/>
                  <a:t>We have, Distance matrix, </a:t>
                </a:r>
              </a:p>
              <a:p>
                <a:pPr marL="0" indent="0">
                  <a:spcAft>
                    <a:spcPts val="1600"/>
                  </a:spcAft>
                  <a:buNone/>
                </a:pPr>
                <a:r>
                  <a:rPr lang="en-US" dirty="0" smtClean="0"/>
                  <a:t>Since, the smallest distance point is 2. Then, we have to</a:t>
                </a:r>
              </a:p>
              <a:p>
                <a:pPr marL="0" indent="0">
                  <a:spcAft>
                    <a:spcPts val="1600"/>
                  </a:spcAft>
                  <a:buNone/>
                </a:pPr>
                <a:r>
                  <a:rPr lang="en-US" dirty="0" smtClean="0"/>
                  <a:t>Draw the next matrix as, given below,</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143</a:t>
            </a:fld>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512764462"/>
                  </p:ext>
                </p:extLst>
              </p:nvPr>
            </p:nvGraphicFramePr>
            <p:xfrm>
              <a:off x="5902377" y="2652769"/>
              <a:ext cx="2694036" cy="2225040"/>
            </p:xfrm>
            <a:graphic>
              <a:graphicData uri="http://schemas.openxmlformats.org/drawingml/2006/table">
                <a:tbl>
                  <a:tblPr firstRow="1" bandRow="1">
                    <a:tableStyleId>{073A0DAA-6AF3-43AB-8588-CEC1D06C72B9}</a:tableStyleId>
                  </a:tblPr>
                  <a:tblGrid>
                    <a:gridCol w="449006">
                      <a:extLst>
                        <a:ext uri="{9D8B030D-6E8A-4147-A177-3AD203B41FA5}">
                          <a16:colId xmlns:a16="http://schemas.microsoft.com/office/drawing/2014/main" val="1163879188"/>
                        </a:ext>
                      </a:extLst>
                    </a:gridCol>
                    <a:gridCol w="449006">
                      <a:extLst>
                        <a:ext uri="{9D8B030D-6E8A-4147-A177-3AD203B41FA5}">
                          <a16:colId xmlns:a16="http://schemas.microsoft.com/office/drawing/2014/main" val="1713716246"/>
                        </a:ext>
                      </a:extLst>
                    </a:gridCol>
                    <a:gridCol w="449006">
                      <a:extLst>
                        <a:ext uri="{9D8B030D-6E8A-4147-A177-3AD203B41FA5}">
                          <a16:colId xmlns:a16="http://schemas.microsoft.com/office/drawing/2014/main" val="2353649031"/>
                        </a:ext>
                      </a:extLst>
                    </a:gridCol>
                    <a:gridCol w="449006">
                      <a:extLst>
                        <a:ext uri="{9D8B030D-6E8A-4147-A177-3AD203B41FA5}">
                          <a16:colId xmlns:a16="http://schemas.microsoft.com/office/drawing/2014/main" val="4020431673"/>
                        </a:ext>
                      </a:extLst>
                    </a:gridCol>
                    <a:gridCol w="449006">
                      <a:extLst>
                        <a:ext uri="{9D8B030D-6E8A-4147-A177-3AD203B41FA5}">
                          <a16:colId xmlns:a16="http://schemas.microsoft.com/office/drawing/2014/main" val="1101938871"/>
                        </a:ext>
                      </a:extLst>
                    </a:gridCol>
                    <a:gridCol w="449006">
                      <a:extLst>
                        <a:ext uri="{9D8B030D-6E8A-4147-A177-3AD203B41FA5}">
                          <a16:colId xmlns:a16="http://schemas.microsoft.com/office/drawing/2014/main" val="3477574765"/>
                        </a:ext>
                      </a:extLst>
                    </a:gridCol>
                  </a:tblGrid>
                  <a:tr h="370840">
                    <a:tc>
                      <a:txBody>
                        <a:bodyPr/>
                        <a:lstStyle/>
                        <a:p>
                          <a:pPr algn="ctr"/>
                          <a:endParaRPr lang="en-US"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m:oMathPara>
                          </a14:m>
                          <a:endParaRPr lang="en-US"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oMath>
                            </m:oMathPara>
                          </a14:m>
                          <a:endParaRPr lang="en-US"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oMath>
                            </m:oMathPara>
                          </a14:m>
                          <a:endParaRPr lang="en-US"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4</m:t>
                                    </m:r>
                                  </m:sub>
                                </m:sSub>
                              </m:oMath>
                            </m:oMathPara>
                          </a14:m>
                          <a:endParaRPr lang="en-US"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m:t>
                                    </m:r>
                                  </m:sub>
                                </m:sSub>
                              </m:oMath>
                            </m:oMathPara>
                          </a14:m>
                          <a:endParaRPr lang="en-US" dirty="0">
                            <a:solidFill>
                              <a:schemeClr val="bg1"/>
                            </a:solidFill>
                          </a:endParaRPr>
                        </a:p>
                      </a:txBody>
                      <a:tcPr/>
                    </a:tc>
                    <a:extLst>
                      <a:ext uri="{0D108BD9-81ED-4DB2-BD59-A6C34878D82A}">
                        <a16:rowId xmlns:a16="http://schemas.microsoft.com/office/drawing/2014/main" val="2572636286"/>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81011083"/>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a:txBody>
                      <a:tcPr/>
                    </a:tc>
                    <a:tc>
                      <a:txBody>
                        <a:bodyPr/>
                        <a:lstStyle/>
                        <a:p>
                          <a:pPr algn="ctr"/>
                          <a:r>
                            <a:rPr lang="en-US" dirty="0" smtClean="0">
                              <a:solidFill>
                                <a:schemeClr val="bg1"/>
                              </a:solidFill>
                            </a:rPr>
                            <a:t>9</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18634665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a:txBody>
                      <a:tcPr/>
                    </a:tc>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138282228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a:txBody>
                      <a:tcPr/>
                    </a:tc>
                    <a:tc>
                      <a:txBody>
                        <a:bodyPr/>
                        <a:lstStyle/>
                        <a:p>
                          <a:pPr algn="ctr"/>
                          <a:r>
                            <a:rPr lang="en-US" dirty="0" smtClean="0">
                              <a:solidFill>
                                <a:schemeClr val="bg1"/>
                              </a:solidFill>
                            </a:rPr>
                            <a:t>6</a:t>
                          </a:r>
                          <a:endParaRPr lang="en-US" dirty="0">
                            <a:solidFill>
                              <a:schemeClr val="bg1"/>
                            </a:solidFill>
                          </a:endParaRPr>
                        </a:p>
                      </a:txBody>
                      <a:tcPr/>
                    </a:tc>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r>
                            <a:rPr lang="en-US" dirty="0" smtClean="0">
                              <a:solidFill>
                                <a:schemeClr val="bg1"/>
                              </a:solidFill>
                            </a:rPr>
                            <a:t>9</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293159429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5</m:t>
                                    </m:r>
                                  </m:sub>
                                </m:sSub>
                              </m:oMath>
                            </m:oMathPara>
                          </a14:m>
                          <a:endParaRPr lang="en-US" dirty="0">
                            <a:solidFill>
                              <a:schemeClr val="bg1"/>
                            </a:solidFill>
                          </a:endParaRPr>
                        </a:p>
                      </a:txBody>
                      <a:tcPr/>
                    </a:tc>
                    <a:tc>
                      <a:txBody>
                        <a:bodyPr/>
                        <a:lstStyle/>
                        <a:p>
                          <a:pPr algn="ctr"/>
                          <a:r>
                            <a:rPr lang="en-US" dirty="0" smtClean="0">
                              <a:solidFill>
                                <a:schemeClr val="bg1"/>
                              </a:solidFill>
                            </a:rPr>
                            <a:t>11</a:t>
                          </a:r>
                          <a:endParaRPr lang="en-US" dirty="0">
                            <a:solidFill>
                              <a:schemeClr val="bg1"/>
                            </a:solidFill>
                          </a:endParaRPr>
                        </a:p>
                      </a:txBody>
                      <a:tcPr/>
                    </a:tc>
                    <a:tc>
                      <a:txBody>
                        <a:bodyPr/>
                        <a:lstStyle/>
                        <a:p>
                          <a:pPr algn="ctr"/>
                          <a:r>
                            <a:rPr lang="en-US" dirty="0" smtClean="0">
                              <a:solidFill>
                                <a:schemeClr val="bg1"/>
                              </a:solidFill>
                            </a:rPr>
                            <a:t>10</a:t>
                          </a:r>
                          <a:endParaRPr lang="en-US" dirty="0">
                            <a:solidFill>
                              <a:schemeClr val="bg1"/>
                            </a:solidFill>
                          </a:endParaRPr>
                        </a:p>
                      </a:txBody>
                      <a:tcPr/>
                    </a:tc>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8</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2084665935"/>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512764462"/>
                  </p:ext>
                </p:extLst>
              </p:nvPr>
            </p:nvGraphicFramePr>
            <p:xfrm>
              <a:off x="5902377" y="2652769"/>
              <a:ext cx="2694036" cy="2225040"/>
            </p:xfrm>
            <a:graphic>
              <a:graphicData uri="http://schemas.openxmlformats.org/drawingml/2006/table">
                <a:tbl>
                  <a:tblPr firstRow="1" bandRow="1">
                    <a:tableStyleId>{073A0DAA-6AF3-43AB-8588-CEC1D06C72B9}</a:tableStyleId>
                  </a:tblPr>
                  <a:tblGrid>
                    <a:gridCol w="449006">
                      <a:extLst>
                        <a:ext uri="{9D8B030D-6E8A-4147-A177-3AD203B41FA5}">
                          <a16:colId xmlns:a16="http://schemas.microsoft.com/office/drawing/2014/main" val="1163879188"/>
                        </a:ext>
                      </a:extLst>
                    </a:gridCol>
                    <a:gridCol w="449006">
                      <a:extLst>
                        <a:ext uri="{9D8B030D-6E8A-4147-A177-3AD203B41FA5}">
                          <a16:colId xmlns:a16="http://schemas.microsoft.com/office/drawing/2014/main" val="1713716246"/>
                        </a:ext>
                      </a:extLst>
                    </a:gridCol>
                    <a:gridCol w="449006">
                      <a:extLst>
                        <a:ext uri="{9D8B030D-6E8A-4147-A177-3AD203B41FA5}">
                          <a16:colId xmlns:a16="http://schemas.microsoft.com/office/drawing/2014/main" val="2353649031"/>
                        </a:ext>
                      </a:extLst>
                    </a:gridCol>
                    <a:gridCol w="449006">
                      <a:extLst>
                        <a:ext uri="{9D8B030D-6E8A-4147-A177-3AD203B41FA5}">
                          <a16:colId xmlns:a16="http://schemas.microsoft.com/office/drawing/2014/main" val="4020431673"/>
                        </a:ext>
                      </a:extLst>
                    </a:gridCol>
                    <a:gridCol w="449006">
                      <a:extLst>
                        <a:ext uri="{9D8B030D-6E8A-4147-A177-3AD203B41FA5}">
                          <a16:colId xmlns:a16="http://schemas.microsoft.com/office/drawing/2014/main" val="1101938871"/>
                        </a:ext>
                      </a:extLst>
                    </a:gridCol>
                    <a:gridCol w="449006">
                      <a:extLst>
                        <a:ext uri="{9D8B030D-6E8A-4147-A177-3AD203B41FA5}">
                          <a16:colId xmlns:a16="http://schemas.microsoft.com/office/drawing/2014/main" val="3477574765"/>
                        </a:ext>
                      </a:extLst>
                    </a:gridCol>
                  </a:tblGrid>
                  <a:tr h="370840">
                    <a:tc>
                      <a:txBody>
                        <a:bodyPr/>
                        <a:lstStyle/>
                        <a:p>
                          <a:pPr algn="ctr"/>
                          <a:endParaRPr lang="en-US" dirty="0">
                            <a:solidFill>
                              <a:schemeClr val="bg1"/>
                            </a:solidFill>
                          </a:endParaRPr>
                        </a:p>
                      </a:txBody>
                      <a:tcPr/>
                    </a:tc>
                    <a:tc>
                      <a:txBody>
                        <a:bodyPr/>
                        <a:lstStyle/>
                        <a:p>
                          <a:endParaRPr lang="en-US"/>
                        </a:p>
                      </a:txBody>
                      <a:tcPr>
                        <a:blipFill>
                          <a:blip r:embed="rId4"/>
                          <a:stretch>
                            <a:fillRect l="-101351" t="-1639" r="-404054" b="-503279"/>
                          </a:stretch>
                        </a:blipFill>
                      </a:tcPr>
                    </a:tc>
                    <a:tc>
                      <a:txBody>
                        <a:bodyPr/>
                        <a:lstStyle/>
                        <a:p>
                          <a:endParaRPr lang="en-US"/>
                        </a:p>
                      </a:txBody>
                      <a:tcPr>
                        <a:blipFill>
                          <a:blip r:embed="rId4"/>
                          <a:stretch>
                            <a:fillRect l="-201351" t="-1639" r="-304054" b="-503279"/>
                          </a:stretch>
                        </a:blipFill>
                      </a:tcPr>
                    </a:tc>
                    <a:tc>
                      <a:txBody>
                        <a:bodyPr/>
                        <a:lstStyle/>
                        <a:p>
                          <a:endParaRPr lang="en-US"/>
                        </a:p>
                      </a:txBody>
                      <a:tcPr>
                        <a:blipFill>
                          <a:blip r:embed="rId4"/>
                          <a:stretch>
                            <a:fillRect l="-305479" t="-1639" r="-208219" b="-503279"/>
                          </a:stretch>
                        </a:blipFill>
                      </a:tcPr>
                    </a:tc>
                    <a:tc>
                      <a:txBody>
                        <a:bodyPr/>
                        <a:lstStyle/>
                        <a:p>
                          <a:endParaRPr lang="en-US"/>
                        </a:p>
                      </a:txBody>
                      <a:tcPr>
                        <a:blipFill>
                          <a:blip r:embed="rId4"/>
                          <a:stretch>
                            <a:fillRect l="-400000" t="-1639" r="-105405" b="-503279"/>
                          </a:stretch>
                        </a:blipFill>
                      </a:tcPr>
                    </a:tc>
                    <a:tc>
                      <a:txBody>
                        <a:bodyPr/>
                        <a:lstStyle/>
                        <a:p>
                          <a:endParaRPr lang="en-US"/>
                        </a:p>
                      </a:txBody>
                      <a:tcPr>
                        <a:blipFill>
                          <a:blip r:embed="rId4"/>
                          <a:stretch>
                            <a:fillRect l="-500000" t="-1639" r="-5405" b="-503279"/>
                          </a:stretch>
                        </a:blipFill>
                      </a:tcPr>
                    </a:tc>
                    <a:extLst>
                      <a:ext uri="{0D108BD9-81ED-4DB2-BD59-A6C34878D82A}">
                        <a16:rowId xmlns:a16="http://schemas.microsoft.com/office/drawing/2014/main" val="2572636286"/>
                      </a:ext>
                    </a:extLst>
                  </a:tr>
                  <a:tr h="370840">
                    <a:tc>
                      <a:txBody>
                        <a:bodyPr/>
                        <a:lstStyle/>
                        <a:p>
                          <a:endParaRPr lang="en-US"/>
                        </a:p>
                      </a:txBody>
                      <a:tcPr>
                        <a:blipFill>
                          <a:blip r:embed="rId4"/>
                          <a:stretch>
                            <a:fillRect l="-1351" t="-101639" r="-504054" b="-403279"/>
                          </a:stretch>
                        </a:blipFill>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81011083"/>
                      </a:ext>
                    </a:extLst>
                  </a:tr>
                  <a:tr h="370840">
                    <a:tc>
                      <a:txBody>
                        <a:bodyPr/>
                        <a:lstStyle/>
                        <a:p>
                          <a:endParaRPr lang="en-US"/>
                        </a:p>
                      </a:txBody>
                      <a:tcPr>
                        <a:blipFill>
                          <a:blip r:embed="rId4"/>
                          <a:stretch>
                            <a:fillRect l="-1351" t="-201639" r="-504054" b="-303279"/>
                          </a:stretch>
                        </a:blipFill>
                      </a:tcPr>
                    </a:tc>
                    <a:tc>
                      <a:txBody>
                        <a:bodyPr/>
                        <a:lstStyle/>
                        <a:p>
                          <a:pPr algn="ctr"/>
                          <a:r>
                            <a:rPr lang="en-US" dirty="0" smtClean="0">
                              <a:solidFill>
                                <a:schemeClr val="bg1"/>
                              </a:solidFill>
                            </a:rPr>
                            <a:t>9</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186346650"/>
                      </a:ext>
                    </a:extLst>
                  </a:tr>
                  <a:tr h="370840">
                    <a:tc>
                      <a:txBody>
                        <a:bodyPr/>
                        <a:lstStyle/>
                        <a:p>
                          <a:endParaRPr lang="en-US"/>
                        </a:p>
                      </a:txBody>
                      <a:tcPr>
                        <a:blipFill>
                          <a:blip r:embed="rId4"/>
                          <a:stretch>
                            <a:fillRect l="-1351" t="-301639" r="-504054" b="-203279"/>
                          </a:stretch>
                        </a:blipFill>
                      </a:tcPr>
                    </a:tc>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1382822287"/>
                      </a:ext>
                    </a:extLst>
                  </a:tr>
                  <a:tr h="370840">
                    <a:tc>
                      <a:txBody>
                        <a:bodyPr/>
                        <a:lstStyle/>
                        <a:p>
                          <a:endParaRPr lang="en-US"/>
                        </a:p>
                      </a:txBody>
                      <a:tcPr>
                        <a:blipFill>
                          <a:blip r:embed="rId4"/>
                          <a:stretch>
                            <a:fillRect l="-1351" t="-401639" r="-504054" b="-103279"/>
                          </a:stretch>
                        </a:blipFill>
                      </a:tcPr>
                    </a:tc>
                    <a:tc>
                      <a:txBody>
                        <a:bodyPr/>
                        <a:lstStyle/>
                        <a:p>
                          <a:pPr algn="ctr"/>
                          <a:r>
                            <a:rPr lang="en-US" dirty="0" smtClean="0">
                              <a:solidFill>
                                <a:schemeClr val="bg1"/>
                              </a:solidFill>
                            </a:rPr>
                            <a:t>6</a:t>
                          </a:r>
                          <a:endParaRPr lang="en-US" dirty="0">
                            <a:solidFill>
                              <a:schemeClr val="bg1"/>
                            </a:solidFill>
                          </a:endParaRPr>
                        </a:p>
                      </a:txBody>
                      <a:tcPr/>
                    </a:tc>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r>
                            <a:rPr lang="en-US" dirty="0" smtClean="0">
                              <a:solidFill>
                                <a:schemeClr val="bg1"/>
                              </a:solidFill>
                            </a:rPr>
                            <a:t>9</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2931594291"/>
                      </a:ext>
                    </a:extLst>
                  </a:tr>
                  <a:tr h="370840">
                    <a:tc>
                      <a:txBody>
                        <a:bodyPr/>
                        <a:lstStyle/>
                        <a:p>
                          <a:endParaRPr lang="en-US"/>
                        </a:p>
                      </a:txBody>
                      <a:tcPr>
                        <a:blipFill>
                          <a:blip r:embed="rId4"/>
                          <a:stretch>
                            <a:fillRect l="-1351" t="-501639" r="-504054" b="-3279"/>
                          </a:stretch>
                        </a:blipFill>
                      </a:tcPr>
                    </a:tc>
                    <a:tc>
                      <a:txBody>
                        <a:bodyPr/>
                        <a:lstStyle/>
                        <a:p>
                          <a:pPr algn="ctr"/>
                          <a:r>
                            <a:rPr lang="en-US" dirty="0" smtClean="0">
                              <a:solidFill>
                                <a:schemeClr val="bg1"/>
                              </a:solidFill>
                            </a:rPr>
                            <a:t>11</a:t>
                          </a:r>
                          <a:endParaRPr lang="en-US" dirty="0">
                            <a:solidFill>
                              <a:schemeClr val="bg1"/>
                            </a:solidFill>
                          </a:endParaRPr>
                        </a:p>
                      </a:txBody>
                      <a:tcPr/>
                    </a:tc>
                    <a:tc>
                      <a:txBody>
                        <a:bodyPr/>
                        <a:lstStyle/>
                        <a:p>
                          <a:pPr algn="ctr"/>
                          <a:r>
                            <a:rPr lang="en-US" dirty="0" smtClean="0">
                              <a:solidFill>
                                <a:schemeClr val="bg1"/>
                              </a:solidFill>
                            </a:rPr>
                            <a:t>10</a:t>
                          </a:r>
                          <a:endParaRPr lang="en-US" dirty="0">
                            <a:solidFill>
                              <a:schemeClr val="bg1"/>
                            </a:solidFill>
                          </a:endParaRPr>
                        </a:p>
                      </a:txBody>
                      <a:tcPr/>
                    </a:tc>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8</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2084665935"/>
                      </a:ext>
                    </a:extLst>
                  </a:tr>
                </a:tbl>
              </a:graphicData>
            </a:graphic>
          </p:graphicFrame>
        </mc:Fallback>
      </mc:AlternateContent>
    </p:spTree>
    <p:extLst>
      <p:ext uri="{BB962C8B-B14F-4D97-AF65-F5344CB8AC3E}">
        <p14:creationId xmlns:p14="http://schemas.microsoft.com/office/powerpoint/2010/main" val="35596426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Agglomerative Clustering (Single Linkage)</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41189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We have, calculated matrix as,</a:t>
                </a:r>
              </a:p>
              <a:p>
                <a:pPr marL="0" indent="0">
                  <a:spcAft>
                    <a:spcPts val="1600"/>
                  </a:spcAft>
                  <a:buNone/>
                </a:pPr>
                <a:r>
                  <a:rPr lang="en-US" dirty="0" smtClean="0"/>
                  <a:t>How to do we calculate 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m:t>
                        </m:r>
                      </m:sub>
                    </m:sSub>
                    <m:r>
                      <a:rPr lang="en-US" b="0" i="1" smtClean="0">
                        <a:latin typeface="Cambria Math" panose="02040503050406030204" pitchFamily="18" charset="0"/>
                      </a:rPr>
                      <m:t>]</m:t>
                    </m:r>
                  </m:oMath>
                </a14:m>
                <a:r>
                  <a:rPr lang="en-US" dirty="0" smtClean="0">
                    <a:solidFill>
                      <a:schemeClr val="bg1"/>
                    </a:solidFill>
                  </a:rPr>
                  <a:t> </a:t>
                </a:r>
                <a:r>
                  <a:rPr lang="en-US" dirty="0" smtClean="0"/>
                  <a:t>Then,</a:t>
                </a:r>
              </a:p>
              <a:p>
                <a:pPr marL="0" indent="0">
                  <a:spcAft>
                    <a:spcPts val="1600"/>
                  </a:spcAft>
                  <a:buNone/>
                </a:pPr>
                <a:r>
                  <a:rPr lang="en-US" dirty="0" smtClean="0"/>
                  <a:t>Since, we are using Single linkage then we</a:t>
                </a:r>
              </a:p>
              <a:p>
                <a:pPr marL="0" indent="0">
                  <a:spcAft>
                    <a:spcPts val="1600"/>
                  </a:spcAft>
                  <a:buNone/>
                </a:pPr>
                <a:r>
                  <a:rPr lang="en-US" dirty="0"/>
                  <a:t>u</a:t>
                </a:r>
                <a:r>
                  <a:rPr lang="en-US" dirty="0" smtClean="0"/>
                  <a:t>se minimum. And for complete linkage we</a:t>
                </a:r>
              </a:p>
              <a:p>
                <a:pPr marL="0" indent="0">
                  <a:spcAft>
                    <a:spcPts val="1600"/>
                  </a:spcAft>
                  <a:buNone/>
                </a:pPr>
                <a:r>
                  <a:rPr lang="en-US" dirty="0" smtClean="0"/>
                  <a:t>Use maximum.</a:t>
                </a:r>
                <a:r>
                  <a:rPr lang="en-US" dirty="0"/>
                  <a:t> </a:t>
                </a:r>
                <a:r>
                  <a:rPr lang="en-US" dirty="0" smtClean="0"/>
                  <a:t>Then,</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m:t>
                                  </m:r>
                                </m:sub>
                              </m:sSub>
                            </m:e>
                          </m:d>
                        </m:e>
                      </m:d>
                      <m:r>
                        <a:rPr lang="en-US" b="0" i="1" smtClean="0">
                          <a:latin typeface="Cambria Math" panose="02040503050406030204" pitchFamily="18" charset="0"/>
                        </a:rPr>
                        <m:t>=</m:t>
                      </m:r>
                      <m:r>
                        <m:rPr>
                          <m:sty m:val="p"/>
                        </m:rPr>
                        <a:rPr lang="en-US" b="0" i="0" smtClean="0">
                          <a:latin typeface="Cambria Math" panose="02040503050406030204" pitchFamily="18" charset="0"/>
                        </a:rPr>
                        <m:t>min</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5</m:t>
                                  </m:r>
                                </m:sub>
                              </m:sSub>
                            </m:e>
                          </m:d>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3,11</m:t>
                              </m:r>
                            </m:e>
                          </m:d>
                        </m:e>
                      </m:func>
                      <m:r>
                        <a:rPr lang="en-US" b="0" i="1" smtClean="0">
                          <a:latin typeface="Cambria Math" panose="02040503050406030204" pitchFamily="18" charset="0"/>
                        </a:rPr>
                        <m:t>=3</m:t>
                      </m:r>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5</m:t>
                                  </m:r>
                                </m:sub>
                              </m:sSub>
                            </m:e>
                          </m:d>
                        </m:e>
                      </m:d>
                      <m:r>
                        <a:rPr lang="en-US" i="1">
                          <a:latin typeface="Cambria Math" panose="02040503050406030204" pitchFamily="18" charset="0"/>
                        </a:rPr>
                        <m:t>=</m:t>
                      </m:r>
                      <m:r>
                        <m:rPr>
                          <m:sty m:val="p"/>
                        </m:rPr>
                        <a:rPr lang="en-US">
                          <a:latin typeface="Cambria Math" panose="02040503050406030204" pitchFamily="18" charset="0"/>
                        </a:rPr>
                        <m:t>min</m:t>
                      </m:r>
                      <m:d>
                        <m:dPr>
                          <m:begChr m:val="["/>
                          <m:ctrlPr>
                            <a:rPr lang="en-US" i="1">
                              <a:latin typeface="Cambria Math" panose="02040503050406030204" pitchFamily="18" charset="0"/>
                            </a:rPr>
                          </m:ctrlPr>
                        </m:dPr>
                        <m:e>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3</m:t>
                                  </m:r>
                                </m:sub>
                              </m:sSub>
                            </m:e>
                          </m:d>
                          <m:r>
                            <a:rPr lang="en-US" i="1">
                              <a:latin typeface="Cambria Math" panose="02040503050406030204" pitchFamily="18" charset="0"/>
                            </a:rPr>
                            <m:t>,</m:t>
                          </m:r>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5</m:t>
                                  </m:r>
                                </m:sub>
                              </m:sSub>
                            </m:e>
                          </m:d>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b="0" i="1" smtClean="0">
                                  <a:latin typeface="Cambria Math" panose="02040503050406030204" pitchFamily="18" charset="0"/>
                                </a:rPr>
                                <m:t>7</m:t>
                              </m:r>
                              <m:r>
                                <a:rPr lang="en-US" i="1">
                                  <a:latin typeface="Cambria Math" panose="02040503050406030204" pitchFamily="18" charset="0"/>
                                </a:rPr>
                                <m:t>,1</m:t>
                              </m:r>
                              <m:r>
                                <a:rPr lang="en-US" b="0" i="1" smtClean="0">
                                  <a:latin typeface="Cambria Math" panose="02040503050406030204" pitchFamily="18" charset="0"/>
                                </a:rPr>
                                <m:t>0</m:t>
                              </m:r>
                            </m:e>
                          </m:d>
                        </m:e>
                      </m:func>
                      <m:r>
                        <a:rPr lang="en-US" i="1">
                          <a:latin typeface="Cambria Math" panose="02040503050406030204" pitchFamily="18" charset="0"/>
                        </a:rPr>
                        <m:t>=</m:t>
                      </m:r>
                      <m:r>
                        <a:rPr lang="en-US" b="0" i="1" smtClean="0">
                          <a:latin typeface="Cambria Math" panose="02040503050406030204" pitchFamily="18" charset="0"/>
                        </a:rPr>
                        <m:t>7</m:t>
                      </m:r>
                    </m:oMath>
                  </m:oMathPara>
                </a14:m>
                <a:endParaRPr lang="en-US" dirty="0" smtClean="0"/>
              </a:p>
              <a:p>
                <a:pPr marL="0" indent="0">
                  <a:spcAft>
                    <a:spcPts val="1600"/>
                  </a:spcAft>
                  <a:buNone/>
                </a:pPr>
                <a:r>
                  <a:rPr lang="en-US" dirty="0" smtClean="0"/>
                  <a:t>Repeat this process, we get the hierarchy as,</a:t>
                </a:r>
                <a:endParaRPr lang="en-US" dirty="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4118936"/>
              </a:xfrm>
              <a:prstGeom prst="rect">
                <a:avLst/>
              </a:prstGeom>
              <a:blipFill>
                <a:blip r:embed="rId3"/>
                <a:stretch>
                  <a:fillRect l="-572" b="-3111"/>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144</a:t>
            </a:fld>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679782449"/>
                  </p:ext>
                </p:extLst>
              </p:nvPr>
            </p:nvGraphicFramePr>
            <p:xfrm>
              <a:off x="4837385" y="1417812"/>
              <a:ext cx="4098240" cy="1854200"/>
            </p:xfrm>
            <a:graphic>
              <a:graphicData uri="http://schemas.openxmlformats.org/drawingml/2006/table">
                <a:tbl>
                  <a:tblPr firstRow="1" bandRow="1">
                    <a:tableStyleId>{073A0DAA-6AF3-43AB-8588-CEC1D06C72B9}</a:tableStyleId>
                  </a:tblPr>
                  <a:tblGrid>
                    <a:gridCol w="819648">
                      <a:extLst>
                        <a:ext uri="{9D8B030D-6E8A-4147-A177-3AD203B41FA5}">
                          <a16:colId xmlns:a16="http://schemas.microsoft.com/office/drawing/2014/main" val="2660892139"/>
                        </a:ext>
                      </a:extLst>
                    </a:gridCol>
                    <a:gridCol w="819648">
                      <a:extLst>
                        <a:ext uri="{9D8B030D-6E8A-4147-A177-3AD203B41FA5}">
                          <a16:colId xmlns:a16="http://schemas.microsoft.com/office/drawing/2014/main" val="4177278985"/>
                        </a:ext>
                      </a:extLst>
                    </a:gridCol>
                    <a:gridCol w="819648">
                      <a:extLst>
                        <a:ext uri="{9D8B030D-6E8A-4147-A177-3AD203B41FA5}">
                          <a16:colId xmlns:a16="http://schemas.microsoft.com/office/drawing/2014/main" val="596489365"/>
                        </a:ext>
                      </a:extLst>
                    </a:gridCol>
                    <a:gridCol w="819648">
                      <a:extLst>
                        <a:ext uri="{9D8B030D-6E8A-4147-A177-3AD203B41FA5}">
                          <a16:colId xmlns:a16="http://schemas.microsoft.com/office/drawing/2014/main" val="862723533"/>
                        </a:ext>
                      </a:extLst>
                    </a:gridCol>
                    <a:gridCol w="819648">
                      <a:extLst>
                        <a:ext uri="{9D8B030D-6E8A-4147-A177-3AD203B41FA5}">
                          <a16:colId xmlns:a16="http://schemas.microsoft.com/office/drawing/2014/main" val="2760609108"/>
                        </a:ext>
                      </a:extLst>
                    </a:gridCol>
                  </a:tblGrid>
                  <a:tr h="370840">
                    <a:tc>
                      <a:txBody>
                        <a:bodyPr/>
                        <a:lstStyle/>
                        <a:p>
                          <a:pPr algn="ctr"/>
                          <a:endParaRPr lang="en-US"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oMath>
                            </m:oMathPara>
                          </a14:m>
                          <a:endParaRPr lang="en-US"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oMath>
                            </m:oMathPara>
                          </a14:m>
                          <a:endParaRPr lang="en-US" dirty="0">
                            <a:solidFill>
                              <a:schemeClr val="bg1"/>
                            </a:solidFill>
                          </a:endParaRPr>
                        </a:p>
                      </a:txBody>
                      <a:tcPr/>
                    </a:tc>
                    <a:tc>
                      <a:txBody>
                        <a:bodyPr/>
                        <a:lstStyle/>
                        <a:p>
                          <a:pPr algn="ctr"/>
                          <a:r>
                            <a:rPr lang="en-US" dirty="0" smtClean="0">
                              <a:solidFill>
                                <a:schemeClr val="bg1"/>
                              </a:solidFill>
                            </a:rPr>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sub>
                              </m:sSub>
                            </m:oMath>
                          </a14:m>
                          <a:r>
                            <a:rPr lang="en-US" dirty="0" smtClean="0">
                              <a:solidFill>
                                <a:schemeClr val="bg1"/>
                              </a:solidFill>
                            </a:rPr>
                            <a:t>,</a:t>
                          </a: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5</m:t>
                                  </m:r>
                                </m:sub>
                              </m:sSub>
                            </m:oMath>
                          </a14:m>
                          <a:r>
                            <a:rPr lang="en-US" dirty="0" smtClean="0">
                              <a:solidFill>
                                <a:schemeClr val="bg1"/>
                              </a:solidFill>
                            </a:rPr>
                            <a:t>]</a:t>
                          </a:r>
                          <a:endParaRPr lang="en-US"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4</m:t>
                                    </m:r>
                                  </m:sub>
                                </m:sSub>
                              </m:oMath>
                            </m:oMathPara>
                          </a14:m>
                          <a:endParaRPr lang="en-US" dirty="0">
                            <a:solidFill>
                              <a:schemeClr val="bg1"/>
                            </a:solidFill>
                          </a:endParaRPr>
                        </a:p>
                      </a:txBody>
                      <a:tcPr/>
                    </a:tc>
                    <a:extLst>
                      <a:ext uri="{0D108BD9-81ED-4DB2-BD59-A6C34878D82A}">
                        <a16:rowId xmlns:a16="http://schemas.microsoft.com/office/drawing/2014/main" val="2112573561"/>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241719785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a:txBody>
                      <a:tcPr/>
                    </a:tc>
                    <a:tc>
                      <a:txBody>
                        <a:bodyPr/>
                        <a:lstStyle/>
                        <a:p>
                          <a:pPr algn="ctr"/>
                          <a:r>
                            <a:rPr lang="en-US" dirty="0" smtClean="0">
                              <a:solidFill>
                                <a:schemeClr val="bg1"/>
                              </a:solidFill>
                            </a:rPr>
                            <a:t>9</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2972296571"/>
                      </a:ext>
                    </a:extLst>
                  </a:tr>
                  <a:tr h="370840">
                    <a:tc>
                      <a:txBody>
                        <a:bodyPr/>
                        <a:lstStyle/>
                        <a:p>
                          <a:pPr algn="ctr"/>
                          <a:r>
                            <a:rPr lang="en-US" dirty="0" smtClean="0">
                              <a:solidFill>
                                <a:schemeClr val="bg1"/>
                              </a:solidFill>
                            </a:rPr>
                            <a:t>[</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3</m:t>
                                  </m:r>
                                </m:sub>
                              </m:sSub>
                            </m:oMath>
                          </a14:m>
                          <a:r>
                            <a:rPr lang="en-US" dirty="0" smtClean="0">
                              <a:solidFill>
                                <a:schemeClr val="bg1"/>
                              </a:solidFill>
                            </a:rPr>
                            <a:t>,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5</m:t>
                                  </m:r>
                                </m:sub>
                              </m:sSub>
                            </m:oMath>
                          </a14:m>
                          <a:r>
                            <a:rPr lang="en-US" dirty="0" smtClean="0">
                              <a:solidFill>
                                <a:schemeClr val="bg1"/>
                              </a:solidFill>
                            </a:rPr>
                            <a:t>]</a:t>
                          </a:r>
                          <a:endParaRPr lang="en-US" dirty="0">
                            <a:solidFill>
                              <a:schemeClr val="bg1"/>
                            </a:solidFill>
                          </a:endParaRPr>
                        </a:p>
                      </a:txBody>
                      <a:tcPr/>
                    </a:tc>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3901794534"/>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a:txBody>
                      <a:tcPr/>
                    </a:tc>
                    <a:tc>
                      <a:txBody>
                        <a:bodyPr/>
                        <a:lstStyle/>
                        <a:p>
                          <a:pPr algn="ctr"/>
                          <a:r>
                            <a:rPr lang="en-US" dirty="0" smtClean="0">
                              <a:solidFill>
                                <a:schemeClr val="bg1"/>
                              </a:solidFill>
                            </a:rPr>
                            <a:t>6</a:t>
                          </a:r>
                          <a:endParaRPr lang="en-US" dirty="0">
                            <a:solidFill>
                              <a:schemeClr val="bg1"/>
                            </a:solidFill>
                          </a:endParaRPr>
                        </a:p>
                      </a:txBody>
                      <a:tcPr/>
                    </a:tc>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r>
                            <a:rPr lang="en-US" dirty="0" smtClean="0">
                              <a:solidFill>
                                <a:schemeClr val="bg1"/>
                              </a:solidFill>
                            </a:rPr>
                            <a:t>8</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1439232135"/>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679782449"/>
                  </p:ext>
                </p:extLst>
              </p:nvPr>
            </p:nvGraphicFramePr>
            <p:xfrm>
              <a:off x="4837385" y="1417812"/>
              <a:ext cx="4098240" cy="1854200"/>
            </p:xfrm>
            <a:graphic>
              <a:graphicData uri="http://schemas.openxmlformats.org/drawingml/2006/table">
                <a:tbl>
                  <a:tblPr firstRow="1" bandRow="1">
                    <a:tableStyleId>{073A0DAA-6AF3-43AB-8588-CEC1D06C72B9}</a:tableStyleId>
                  </a:tblPr>
                  <a:tblGrid>
                    <a:gridCol w="819648">
                      <a:extLst>
                        <a:ext uri="{9D8B030D-6E8A-4147-A177-3AD203B41FA5}">
                          <a16:colId xmlns:a16="http://schemas.microsoft.com/office/drawing/2014/main" val="2660892139"/>
                        </a:ext>
                      </a:extLst>
                    </a:gridCol>
                    <a:gridCol w="819648">
                      <a:extLst>
                        <a:ext uri="{9D8B030D-6E8A-4147-A177-3AD203B41FA5}">
                          <a16:colId xmlns:a16="http://schemas.microsoft.com/office/drawing/2014/main" val="4177278985"/>
                        </a:ext>
                      </a:extLst>
                    </a:gridCol>
                    <a:gridCol w="819648">
                      <a:extLst>
                        <a:ext uri="{9D8B030D-6E8A-4147-A177-3AD203B41FA5}">
                          <a16:colId xmlns:a16="http://schemas.microsoft.com/office/drawing/2014/main" val="596489365"/>
                        </a:ext>
                      </a:extLst>
                    </a:gridCol>
                    <a:gridCol w="819648">
                      <a:extLst>
                        <a:ext uri="{9D8B030D-6E8A-4147-A177-3AD203B41FA5}">
                          <a16:colId xmlns:a16="http://schemas.microsoft.com/office/drawing/2014/main" val="862723533"/>
                        </a:ext>
                      </a:extLst>
                    </a:gridCol>
                    <a:gridCol w="819648">
                      <a:extLst>
                        <a:ext uri="{9D8B030D-6E8A-4147-A177-3AD203B41FA5}">
                          <a16:colId xmlns:a16="http://schemas.microsoft.com/office/drawing/2014/main" val="2760609108"/>
                        </a:ext>
                      </a:extLst>
                    </a:gridCol>
                  </a:tblGrid>
                  <a:tr h="370840">
                    <a:tc>
                      <a:txBody>
                        <a:bodyPr/>
                        <a:lstStyle/>
                        <a:p>
                          <a:pPr algn="ctr"/>
                          <a:endParaRPr lang="en-US" dirty="0">
                            <a:solidFill>
                              <a:schemeClr val="bg1"/>
                            </a:solidFill>
                          </a:endParaRPr>
                        </a:p>
                      </a:txBody>
                      <a:tcPr/>
                    </a:tc>
                    <a:tc>
                      <a:txBody>
                        <a:bodyPr/>
                        <a:lstStyle/>
                        <a:p>
                          <a:endParaRPr lang="en-US"/>
                        </a:p>
                      </a:txBody>
                      <a:tcPr>
                        <a:blipFill>
                          <a:blip r:embed="rId4"/>
                          <a:stretch>
                            <a:fillRect l="-101493" t="-1639" r="-304478" b="-403279"/>
                          </a:stretch>
                        </a:blipFill>
                      </a:tcPr>
                    </a:tc>
                    <a:tc>
                      <a:txBody>
                        <a:bodyPr/>
                        <a:lstStyle/>
                        <a:p>
                          <a:endParaRPr lang="en-US"/>
                        </a:p>
                      </a:txBody>
                      <a:tcPr>
                        <a:blipFill>
                          <a:blip r:embed="rId4"/>
                          <a:stretch>
                            <a:fillRect l="-200000" t="-1639" r="-202222" b="-403279"/>
                          </a:stretch>
                        </a:blipFill>
                      </a:tcPr>
                    </a:tc>
                    <a:tc>
                      <a:txBody>
                        <a:bodyPr/>
                        <a:lstStyle/>
                        <a:p>
                          <a:endParaRPr lang="en-US"/>
                        </a:p>
                      </a:txBody>
                      <a:tcPr>
                        <a:blipFill>
                          <a:blip r:embed="rId4"/>
                          <a:stretch>
                            <a:fillRect l="-302239" t="-1639" r="-103731" b="-403279"/>
                          </a:stretch>
                        </a:blipFill>
                      </a:tcPr>
                    </a:tc>
                    <a:tc>
                      <a:txBody>
                        <a:bodyPr/>
                        <a:lstStyle/>
                        <a:p>
                          <a:endParaRPr lang="en-US"/>
                        </a:p>
                      </a:txBody>
                      <a:tcPr>
                        <a:blipFill>
                          <a:blip r:embed="rId4"/>
                          <a:stretch>
                            <a:fillRect l="-399259" t="-1639" r="-2963" b="-403279"/>
                          </a:stretch>
                        </a:blipFill>
                      </a:tcPr>
                    </a:tc>
                    <a:extLst>
                      <a:ext uri="{0D108BD9-81ED-4DB2-BD59-A6C34878D82A}">
                        <a16:rowId xmlns:a16="http://schemas.microsoft.com/office/drawing/2014/main" val="2112573561"/>
                      </a:ext>
                    </a:extLst>
                  </a:tr>
                  <a:tr h="370840">
                    <a:tc>
                      <a:txBody>
                        <a:bodyPr/>
                        <a:lstStyle/>
                        <a:p>
                          <a:endParaRPr lang="en-US"/>
                        </a:p>
                      </a:txBody>
                      <a:tcPr>
                        <a:blipFill>
                          <a:blip r:embed="rId4"/>
                          <a:stretch>
                            <a:fillRect l="-741" t="-101639" r="-401481" b="-303279"/>
                          </a:stretch>
                        </a:blipFill>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2417197857"/>
                      </a:ext>
                    </a:extLst>
                  </a:tr>
                  <a:tr h="370840">
                    <a:tc>
                      <a:txBody>
                        <a:bodyPr/>
                        <a:lstStyle/>
                        <a:p>
                          <a:endParaRPr lang="en-US"/>
                        </a:p>
                      </a:txBody>
                      <a:tcPr>
                        <a:blipFill>
                          <a:blip r:embed="rId4"/>
                          <a:stretch>
                            <a:fillRect l="-741" t="-201639" r="-401481" b="-203279"/>
                          </a:stretch>
                        </a:blipFill>
                      </a:tcPr>
                    </a:tc>
                    <a:tc>
                      <a:txBody>
                        <a:bodyPr/>
                        <a:lstStyle/>
                        <a:p>
                          <a:pPr algn="ctr"/>
                          <a:r>
                            <a:rPr lang="en-US" dirty="0" smtClean="0">
                              <a:solidFill>
                                <a:schemeClr val="bg1"/>
                              </a:solidFill>
                            </a:rPr>
                            <a:t>9</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2972296571"/>
                      </a:ext>
                    </a:extLst>
                  </a:tr>
                  <a:tr h="370840">
                    <a:tc>
                      <a:txBody>
                        <a:bodyPr/>
                        <a:lstStyle/>
                        <a:p>
                          <a:endParaRPr lang="en-US"/>
                        </a:p>
                      </a:txBody>
                      <a:tcPr>
                        <a:blipFill>
                          <a:blip r:embed="rId4"/>
                          <a:stretch>
                            <a:fillRect l="-741" t="-301639" r="-401481" b="-103279"/>
                          </a:stretch>
                        </a:blipFill>
                      </a:tcPr>
                    </a:tc>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3901794534"/>
                      </a:ext>
                    </a:extLst>
                  </a:tr>
                  <a:tr h="370840">
                    <a:tc>
                      <a:txBody>
                        <a:bodyPr/>
                        <a:lstStyle/>
                        <a:p>
                          <a:endParaRPr lang="en-US"/>
                        </a:p>
                      </a:txBody>
                      <a:tcPr>
                        <a:blipFill>
                          <a:blip r:embed="rId4"/>
                          <a:stretch>
                            <a:fillRect l="-741" t="-401639" r="-401481" b="-3279"/>
                          </a:stretch>
                        </a:blipFill>
                      </a:tcPr>
                    </a:tc>
                    <a:tc>
                      <a:txBody>
                        <a:bodyPr/>
                        <a:lstStyle/>
                        <a:p>
                          <a:pPr algn="ctr"/>
                          <a:r>
                            <a:rPr lang="en-US" dirty="0" smtClean="0">
                              <a:solidFill>
                                <a:schemeClr val="bg1"/>
                              </a:solidFill>
                            </a:rPr>
                            <a:t>6</a:t>
                          </a:r>
                          <a:endParaRPr lang="en-US" dirty="0">
                            <a:solidFill>
                              <a:schemeClr val="bg1"/>
                            </a:solidFill>
                          </a:endParaRPr>
                        </a:p>
                      </a:txBody>
                      <a:tcPr/>
                    </a:tc>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r>
                            <a:rPr lang="en-US" dirty="0" smtClean="0">
                              <a:solidFill>
                                <a:schemeClr val="bg1"/>
                              </a:solidFill>
                            </a:rPr>
                            <a:t>8</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1439232135"/>
                      </a:ext>
                    </a:extLst>
                  </a:tr>
                </a:tbl>
              </a:graphicData>
            </a:graphic>
          </p:graphicFrame>
        </mc:Fallback>
      </mc:AlternateContent>
    </p:spTree>
    <p:extLst>
      <p:ext uri="{BB962C8B-B14F-4D97-AF65-F5344CB8AC3E}">
        <p14:creationId xmlns:p14="http://schemas.microsoft.com/office/powerpoint/2010/main" val="228772524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Agglomerative Clustering (Single Linkage)</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145</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512" y="1195242"/>
            <a:ext cx="5630197" cy="3682567"/>
          </a:xfrm>
          <a:prstGeom prst="rect">
            <a:avLst/>
          </a:prstGeom>
        </p:spPr>
      </p:pic>
    </p:spTree>
    <p:extLst>
      <p:ext uri="{BB962C8B-B14F-4D97-AF65-F5344CB8AC3E}">
        <p14:creationId xmlns:p14="http://schemas.microsoft.com/office/powerpoint/2010/main" val="360032808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Genetic Algorithms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146</a:t>
            </a:fld>
            <a:endParaRPr/>
          </a:p>
        </p:txBody>
      </p:sp>
    </p:spTree>
    <p:extLst>
      <p:ext uri="{BB962C8B-B14F-4D97-AF65-F5344CB8AC3E}">
        <p14:creationId xmlns:p14="http://schemas.microsoft.com/office/powerpoint/2010/main" val="66803494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Genetic Algorithms</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is a heuristic search method which is generally used in AI. </a:t>
            </a:r>
          </a:p>
          <a:p>
            <a:pPr marL="285750" indent="-285750">
              <a:spcAft>
                <a:spcPts val="1600"/>
              </a:spcAft>
            </a:pPr>
            <a:r>
              <a:rPr lang="en-US" dirty="0" smtClean="0"/>
              <a:t>It is used to find the optimized solution to search problem based on the theory of natural selection and evolutionary biology.</a:t>
            </a:r>
          </a:p>
          <a:p>
            <a:pPr marL="285750" indent="-285750">
              <a:spcAft>
                <a:spcPts val="1600"/>
              </a:spcAft>
            </a:pPr>
            <a:r>
              <a:rPr lang="en-US" dirty="0" smtClean="0"/>
              <a:t>Excellent for searching the large and complex dataset.</a:t>
            </a:r>
          </a:p>
          <a:p>
            <a:pPr marL="285750" indent="-285750">
              <a:spcAft>
                <a:spcPts val="1600"/>
              </a:spcAft>
            </a:pPr>
            <a:r>
              <a:rPr lang="en-US" dirty="0" smtClean="0"/>
              <a:t>The simple flowchart of the generalized genetic algorithm is given diagram below:</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147</a:t>
            </a:fld>
            <a:endParaRPr/>
          </a:p>
        </p:txBody>
      </p:sp>
    </p:spTree>
    <p:extLst>
      <p:ext uri="{BB962C8B-B14F-4D97-AF65-F5344CB8AC3E}">
        <p14:creationId xmlns:p14="http://schemas.microsoft.com/office/powerpoint/2010/main" val="201813355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Genetic Algorithms</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981" y="1017725"/>
            <a:ext cx="5014452" cy="3916456"/>
          </a:xfrm>
          <a:prstGeom prst="rect">
            <a:avLst/>
          </a:prstGeom>
        </p:spPr>
      </p:pic>
    </p:spTree>
    <p:extLst>
      <p:ext uri="{BB962C8B-B14F-4D97-AF65-F5344CB8AC3E}">
        <p14:creationId xmlns:p14="http://schemas.microsoft.com/office/powerpoint/2010/main" val="157093731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Simple Genetic Algorithms</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Considered we have N population size and we take a sample from the population 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𝑃</m:t>
                        </m:r>
                      </m:sub>
                    </m:sSub>
                  </m:oMath>
                </a14:m>
                <a:r>
                  <a:rPr lang="en-US" dirty="0" smtClean="0"/>
                  <a:t> and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𝑃</m:t>
                        </m:r>
                      </m:sub>
                    </m:sSub>
                  </m:oMath>
                </a14:m>
                <a:r>
                  <a:rPr lang="en-US" dirty="0" smtClean="0"/>
                  <a:t>. Thus, the algorithms for this is given as, </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3867050"/>
              </a:xfrm>
              <a:prstGeom prst="rect">
                <a:avLst/>
              </a:prstGeom>
              <a:blipFill>
                <a:blip r:embed="rId3"/>
                <a:stretch>
                  <a:fillRect l="-429" r="-1144"/>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149</a:t>
            </a:fld>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1973" y="1828800"/>
            <a:ext cx="3805085" cy="3119866"/>
          </a:xfrm>
          <a:prstGeom prst="rect">
            <a:avLst/>
          </a:prstGeom>
        </p:spPr>
      </p:pic>
    </p:spTree>
    <p:extLst>
      <p:ext uri="{BB962C8B-B14F-4D97-AF65-F5344CB8AC3E}">
        <p14:creationId xmlns:p14="http://schemas.microsoft.com/office/powerpoint/2010/main" val="42466944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Matrix for </a:t>
            </a:r>
            <a:r>
              <a:rPr lang="en" dirty="0"/>
              <a:t>AI</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mc:AlternateContent xmlns:mc="http://schemas.openxmlformats.org/markup-compatibility/2006" xmlns:a14="http://schemas.microsoft.com/office/drawing/2010/main">
        <mc:Choice Requires="a14">
          <p:sp>
            <p:nvSpPr>
              <p:cNvPr id="5" name="Text Placeholder 4"/>
              <p:cNvSpPr>
                <a:spLocks noGrp="1"/>
              </p:cNvSpPr>
              <p:nvPr>
                <p:ph type="body" idx="1"/>
              </p:nvPr>
            </p:nvSpPr>
            <p:spPr>
              <a:xfrm>
                <a:off x="244000" y="1219541"/>
                <a:ext cx="8520600" cy="1694301"/>
              </a:xfrm>
            </p:spPr>
            <p:txBody>
              <a:bodyPr/>
              <a:lstStyle/>
              <a:p>
                <a:r>
                  <a:rPr lang="en-US" dirty="0" smtClean="0"/>
                  <a:t>Matrix multiplication can be used for filtering the  image with different colors using anaglyph method and for linear transformation.</a:t>
                </a:r>
              </a:p>
              <a:p>
                <a:pPr marL="114300" indent="0">
                  <a:buNone/>
                </a:pPr>
                <a:endParaRPr lang="en-US" dirty="0" smtClean="0"/>
              </a:p>
              <a:p>
                <a:pPr marL="114300" indent="0">
                  <a:buNone/>
                </a:pPr>
                <a:r>
                  <a:rPr lang="en-US" dirty="0" smtClean="0"/>
                  <a:t>Suppose RGB values of original left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smtClean="0"/>
                  <a:t> and right image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smtClean="0"/>
                  <a:t>, to calculate the RGB value as,</a:t>
                </a:r>
                <a:endParaRPr lang="en-US" dirty="0"/>
              </a:p>
              <a:p>
                <a:pPr marL="114300" indent="0">
                  <a:buNone/>
                </a:pPr>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idx="1"/>
              </p:nvPr>
            </p:nvSpPr>
            <p:spPr>
              <a:xfrm>
                <a:off x="244000" y="1219541"/>
                <a:ext cx="8520600" cy="1694301"/>
              </a:xfrm>
              <a:blipFill>
                <a:blip r:embed="rId3"/>
                <a:stretch>
                  <a:fillRect b="-6115"/>
                </a:stretch>
              </a:blipFill>
            </p:spPr>
            <p:txBody>
              <a:bodyPr/>
              <a:lstStyle/>
              <a:p>
                <a:r>
                  <a:rPr lang="en-US">
                    <a:noFill/>
                  </a:rPr>
                  <a:t> </a:t>
                </a:r>
              </a:p>
            </p:txBody>
          </p:sp>
        </mc:Fallback>
      </mc:AlternateContent>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0" y="3115658"/>
            <a:ext cx="4426555" cy="132126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282" y="3115658"/>
            <a:ext cx="2581564" cy="1321260"/>
          </a:xfrm>
          <a:prstGeom prst="rect">
            <a:avLst/>
          </a:prstGeom>
        </p:spPr>
      </p:pic>
      <p:sp>
        <p:nvSpPr>
          <p:cNvPr id="13" name="Text Placeholder 4"/>
          <p:cNvSpPr txBox="1">
            <a:spLocks/>
          </p:cNvSpPr>
          <p:nvPr/>
        </p:nvSpPr>
        <p:spPr>
          <a:xfrm>
            <a:off x="394827" y="4527696"/>
            <a:ext cx="8520600" cy="5469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r>
              <a:rPr lang="en-US" dirty="0" smtClean="0"/>
              <a:t>Each pixel has to calculate.</a:t>
            </a:r>
            <a:endParaRPr lang="en-US" dirty="0"/>
          </a:p>
        </p:txBody>
      </p:sp>
    </p:spTree>
    <p:extLst>
      <p:ext uri="{BB962C8B-B14F-4D97-AF65-F5344CB8AC3E}">
        <p14:creationId xmlns:p14="http://schemas.microsoft.com/office/powerpoint/2010/main" val="175868679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Convergence Criteria</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Manual Checking : Means that we check every generation manually.</a:t>
            </a:r>
          </a:p>
          <a:p>
            <a:pPr marL="285750" indent="-285750">
              <a:spcAft>
                <a:spcPts val="1600"/>
              </a:spcAft>
            </a:pPr>
            <a:r>
              <a:rPr lang="en-US" dirty="0" smtClean="0"/>
              <a:t>Solution found that satisfy objective criteria i.e. Threshold limit.</a:t>
            </a:r>
          </a:p>
          <a:p>
            <a:pPr marL="285750" indent="-285750">
              <a:spcAft>
                <a:spcPts val="1600"/>
              </a:spcAft>
            </a:pPr>
            <a:r>
              <a:rPr lang="en-US" dirty="0" smtClean="0"/>
              <a:t>Fixed Number of Generation</a:t>
            </a:r>
          </a:p>
          <a:p>
            <a:pPr marL="285750" indent="-285750">
              <a:spcAft>
                <a:spcPts val="1600"/>
              </a:spcAft>
            </a:pPr>
            <a:r>
              <a:rPr lang="en-US" dirty="0" smtClean="0"/>
              <a:t>Budget Limit Reached.</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150</a:t>
            </a:fld>
            <a:endParaRPr/>
          </a:p>
        </p:txBody>
      </p:sp>
    </p:spTree>
    <p:extLst>
      <p:ext uri="{BB962C8B-B14F-4D97-AF65-F5344CB8AC3E}">
        <p14:creationId xmlns:p14="http://schemas.microsoft.com/office/powerpoint/2010/main" val="162066696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Chromosome : Encoding</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Let’s talk about Binary encoding. Chromosome can be represented in the form of binary value. </a:t>
            </a:r>
          </a:p>
          <a:p>
            <a:pPr marL="285750" indent="-285750">
              <a:spcAft>
                <a:spcPts val="1600"/>
              </a:spcAft>
            </a:pPr>
            <a:endParaRPr lang="en-US" dirty="0"/>
          </a:p>
          <a:p>
            <a:pPr marL="285750" indent="-285750">
              <a:spcAft>
                <a:spcPts val="1600"/>
              </a:spcAft>
            </a:pPr>
            <a:endParaRPr lang="en-US" dirty="0" smtClean="0"/>
          </a:p>
          <a:p>
            <a:pPr marL="285750" indent="-285750">
              <a:spcAft>
                <a:spcPts val="1600"/>
              </a:spcAft>
            </a:pPr>
            <a:endParaRPr lang="en-US" dirty="0"/>
          </a:p>
          <a:p>
            <a:pPr marL="285750" indent="-285750">
              <a:spcAft>
                <a:spcPts val="1600"/>
              </a:spcAft>
            </a:pPr>
            <a:endParaRPr lang="en-US" dirty="0" smtClean="0"/>
          </a:p>
          <a:p>
            <a:pPr marL="285750" indent="-285750">
              <a:spcAft>
                <a:spcPts val="1600"/>
              </a:spcAft>
            </a:pPr>
            <a:r>
              <a:rPr lang="en-US" dirty="0" smtClean="0"/>
              <a:t>Here, the Population is the collection of the chromosome and the chromosome is the collection of the gene. </a:t>
            </a:r>
            <a:endParaRPr lang="en-US"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025" y="1669640"/>
            <a:ext cx="7219950" cy="1981200"/>
          </a:xfrm>
          <a:prstGeom prst="rect">
            <a:avLst/>
          </a:prstGeom>
        </p:spPr>
      </p:pic>
    </p:spTree>
    <p:extLst>
      <p:ext uri="{BB962C8B-B14F-4D97-AF65-F5344CB8AC3E}">
        <p14:creationId xmlns:p14="http://schemas.microsoft.com/office/powerpoint/2010/main" val="66426598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Chromosome : </a:t>
            </a:r>
            <a:r>
              <a:rPr lang="en" dirty="0" smtClean="0"/>
              <a:t>Encoding</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Thus, Chromosome represented in the form of 0 and 1 is called binary encoding.</a:t>
                </a:r>
              </a:p>
              <a:p>
                <a:pPr marL="285750" indent="-285750">
                  <a:spcAft>
                    <a:spcPts val="1600"/>
                  </a:spcAft>
                </a:pPr>
                <a:r>
                  <a:rPr lang="en-US" dirty="0" smtClean="0"/>
                  <a:t>Suppose we have an example as,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 ;0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≤255</m:t>
                      </m:r>
                    </m:oMath>
                  </m:oMathPara>
                </a14:m>
                <a:endParaRPr lang="en-US" dirty="0" smtClean="0"/>
              </a:p>
              <a:p>
                <a:pPr marL="0" indent="0">
                  <a:spcAft>
                    <a:spcPts val="1600"/>
                  </a:spcAft>
                  <a:buNone/>
                </a:pPr>
                <a:r>
                  <a:rPr lang="en-US" dirty="0" smtClean="0"/>
                  <a:t>Thus, it can be represented as 8 bit digit, such that, </a:t>
                </a:r>
              </a:p>
              <a:p>
                <a:pPr marL="0" indent="0">
                  <a:spcAft>
                    <a:spcPts val="1600"/>
                  </a:spcAft>
                  <a:buNone/>
                </a:pPr>
                <a:endParaRPr lang="en-US" dirty="0" smtClean="0"/>
              </a:p>
              <a:p>
                <a:pPr marL="0" indent="0">
                  <a:spcAft>
                    <a:spcPts val="1600"/>
                  </a:spcAft>
                  <a:buNone/>
                </a:pPr>
                <a:r>
                  <a:rPr lang="en-US" dirty="0" smtClean="0"/>
                  <a:t>These are chromosome. It means these are the possible value of x. </a:t>
                </a:r>
                <a:endParaRPr lang="en-US" dirty="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3867050"/>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152</a:t>
            </a:fld>
            <a:endParaRPr/>
          </a:p>
        </p:txBody>
      </p:sp>
      <p:graphicFrame>
        <p:nvGraphicFramePr>
          <p:cNvPr id="3" name="Table 2"/>
          <p:cNvGraphicFramePr>
            <a:graphicFrameLocks noGrp="1"/>
          </p:cNvGraphicFramePr>
          <p:nvPr>
            <p:extLst>
              <p:ext uri="{D42A27DB-BD31-4B8C-83A1-F6EECF244321}">
                <p14:modId xmlns:p14="http://schemas.microsoft.com/office/powerpoint/2010/main" val="2513264011"/>
              </p:ext>
            </p:extLst>
          </p:nvPr>
        </p:nvGraphicFramePr>
        <p:xfrm>
          <a:off x="521110" y="3209208"/>
          <a:ext cx="1528916" cy="370840"/>
        </p:xfrm>
        <a:graphic>
          <a:graphicData uri="http://schemas.openxmlformats.org/drawingml/2006/table">
            <a:tbl>
              <a:tblPr firstRow="1" bandRow="1">
                <a:tableStyleId>{073A0DAA-6AF3-43AB-8588-CEC1D06C72B9}</a:tableStyleId>
              </a:tblPr>
              <a:tblGrid>
                <a:gridCol w="1528916">
                  <a:extLst>
                    <a:ext uri="{9D8B030D-6E8A-4147-A177-3AD203B41FA5}">
                      <a16:colId xmlns:a16="http://schemas.microsoft.com/office/drawing/2014/main" val="2859612140"/>
                    </a:ext>
                  </a:extLst>
                </a:gridCol>
              </a:tblGrid>
              <a:tr h="370840">
                <a:tc>
                  <a:txBody>
                    <a:bodyPr/>
                    <a:lstStyle/>
                    <a:p>
                      <a:r>
                        <a:rPr lang="en-US" dirty="0" smtClean="0"/>
                        <a:t>10011011</a:t>
                      </a:r>
                      <a:r>
                        <a:rPr lang="en-US" baseline="0" dirty="0" smtClean="0"/>
                        <a:t> = 155</a:t>
                      </a:r>
                      <a:endParaRPr lang="en-US" dirty="0"/>
                    </a:p>
                  </a:txBody>
                  <a:tcPr/>
                </a:tc>
                <a:extLst>
                  <a:ext uri="{0D108BD9-81ED-4DB2-BD59-A6C34878D82A}">
                    <a16:rowId xmlns:a16="http://schemas.microsoft.com/office/drawing/2014/main" val="255888484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15123682"/>
              </p:ext>
            </p:extLst>
          </p:nvPr>
        </p:nvGraphicFramePr>
        <p:xfrm>
          <a:off x="2384323" y="3209208"/>
          <a:ext cx="1528916" cy="370840"/>
        </p:xfrm>
        <a:graphic>
          <a:graphicData uri="http://schemas.openxmlformats.org/drawingml/2006/table">
            <a:tbl>
              <a:tblPr firstRow="1" bandRow="1">
                <a:tableStyleId>{073A0DAA-6AF3-43AB-8588-CEC1D06C72B9}</a:tableStyleId>
              </a:tblPr>
              <a:tblGrid>
                <a:gridCol w="1528916">
                  <a:extLst>
                    <a:ext uri="{9D8B030D-6E8A-4147-A177-3AD203B41FA5}">
                      <a16:colId xmlns:a16="http://schemas.microsoft.com/office/drawing/2014/main" val="2859612140"/>
                    </a:ext>
                  </a:extLst>
                </a:gridCol>
              </a:tblGrid>
              <a:tr h="370840">
                <a:tc>
                  <a:txBody>
                    <a:bodyPr/>
                    <a:lstStyle/>
                    <a:p>
                      <a:r>
                        <a:rPr lang="en-US" dirty="0" smtClean="0"/>
                        <a:t>11111111</a:t>
                      </a:r>
                      <a:r>
                        <a:rPr lang="en-US" baseline="0" dirty="0" smtClean="0"/>
                        <a:t> = 255</a:t>
                      </a:r>
                      <a:endParaRPr lang="en-US" dirty="0"/>
                    </a:p>
                  </a:txBody>
                  <a:tcPr/>
                </a:tc>
                <a:extLst>
                  <a:ext uri="{0D108BD9-81ED-4DB2-BD59-A6C34878D82A}">
                    <a16:rowId xmlns:a16="http://schemas.microsoft.com/office/drawing/2014/main" val="2558884849"/>
                  </a:ext>
                </a:extLst>
              </a:tr>
            </a:tbl>
          </a:graphicData>
        </a:graphic>
      </p:graphicFrame>
    </p:spTree>
    <p:extLst>
      <p:ext uri="{BB962C8B-B14F-4D97-AF65-F5344CB8AC3E}">
        <p14:creationId xmlns:p14="http://schemas.microsoft.com/office/powerpoint/2010/main" val="349844617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Chromosome : </a:t>
            </a:r>
            <a:r>
              <a:rPr lang="en" dirty="0" smtClean="0"/>
              <a:t>Knapsack Problem</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Suppose we have,</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−5 </m:t>
                    </m:r>
                    <m:d>
                      <m:dPr>
                        <m:ctrlPr>
                          <a:rPr lang="en-US" b="0" i="1" smtClean="0">
                            <a:latin typeface="Cambria Math" panose="02040503050406030204" pitchFamily="18" charset="0"/>
                          </a:rPr>
                        </m:ctrlPr>
                      </m:dPr>
                      <m:e>
                        <m:r>
                          <a:rPr lang="en-US" b="0" i="1" smtClean="0">
                            <a:latin typeface="Cambria Math" panose="02040503050406030204" pitchFamily="18" charset="0"/>
                          </a:rPr>
                          <m:t>100</m:t>
                        </m:r>
                      </m:e>
                    </m:d>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−10 </m:t>
                    </m:r>
                    <m:d>
                      <m:dPr>
                        <m:ctrlPr>
                          <a:rPr lang="en-US" b="0" i="1" smtClean="0">
                            <a:latin typeface="Cambria Math" panose="02040503050406030204" pitchFamily="18" charset="0"/>
                          </a:rPr>
                        </m:ctrlPr>
                      </m:dPr>
                      <m:e>
                        <m:r>
                          <a:rPr lang="en-US" b="0" i="1" smtClean="0">
                            <a:latin typeface="Cambria Math" panose="02040503050406030204" pitchFamily="18" charset="0"/>
                          </a:rPr>
                          <m:t>150</m:t>
                        </m:r>
                      </m:e>
                    </m:d>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=15</m:t>
                    </m:r>
                    <m:d>
                      <m:dPr>
                        <m:ctrlPr>
                          <a:rPr lang="en-US" b="0" i="1" smtClean="0">
                            <a:latin typeface="Cambria Math" panose="02040503050406030204" pitchFamily="18" charset="0"/>
                          </a:rPr>
                        </m:ctrlPr>
                      </m:dPr>
                      <m:e>
                        <m:r>
                          <a:rPr lang="en-US" b="0" i="1" smtClean="0">
                            <a:latin typeface="Cambria Math" panose="02040503050406030204" pitchFamily="18" charset="0"/>
                          </a:rPr>
                          <m:t>200</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𝑀</m:t>
                    </m:r>
                    <m:r>
                      <a:rPr lang="en-US" b="0" i="1" smtClean="0">
                        <a:latin typeface="Cambria Math" panose="02040503050406030204" pitchFamily="18" charset="0"/>
                      </a:rPr>
                      <m:t>=25</m:t>
                    </m:r>
                  </m:oMath>
                </a14:m>
                <a:endParaRPr lang="en-US" dirty="0" smtClean="0"/>
              </a:p>
              <a:p>
                <a:pPr marL="0" indent="0">
                  <a:spcAft>
                    <a:spcPts val="1600"/>
                  </a:spcAft>
                  <a:buNone/>
                </a:pPr>
                <a:r>
                  <a:rPr lang="en-US" dirty="0" smtClean="0"/>
                  <a:t>Where, M= Maximum capacity, (X)=profit.</a:t>
                </a:r>
              </a:p>
              <a:p>
                <a:pPr marL="0" indent="0">
                  <a:spcAft>
                    <a:spcPts val="1600"/>
                  </a:spcAft>
                  <a:buNone/>
                </a:pPr>
                <a:r>
                  <a:rPr lang="en-US" dirty="0" smtClean="0"/>
                  <a:t>Our objective is to find max profit.</a:t>
                </a:r>
              </a:p>
              <a:p>
                <a:pPr marL="0" indent="0">
                  <a:spcAft>
                    <a:spcPts val="1600"/>
                  </a:spcAft>
                  <a:buNone/>
                </a:pPr>
                <a:r>
                  <a:rPr lang="en-US" dirty="0" smtClean="0"/>
                  <a:t>Possible solution are A, AB, AC, BC then respective chromosome can be represented as,</a:t>
                </a:r>
              </a:p>
              <a:p>
                <a:pPr marL="0" indent="0">
                  <a:spcAft>
                    <a:spcPts val="1600"/>
                  </a:spcAft>
                  <a:buNone/>
                </a:pPr>
                <a:endParaRPr lang="en-US" dirty="0"/>
              </a:p>
              <a:p>
                <a:pPr marL="0" indent="0">
                  <a:spcAft>
                    <a:spcPts val="1600"/>
                  </a:spcAft>
                  <a:buNone/>
                </a:pPr>
                <a:r>
                  <a:rPr lang="en-US" dirty="0" smtClean="0"/>
                  <a:t>Collect all the possible value, we have the population.</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3867050"/>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153</a:t>
            </a:fld>
            <a:endParaRPr/>
          </a:p>
        </p:txBody>
      </p:sp>
      <p:graphicFrame>
        <p:nvGraphicFramePr>
          <p:cNvPr id="3" name="Table 2"/>
          <p:cNvGraphicFramePr>
            <a:graphicFrameLocks noGrp="1"/>
          </p:cNvGraphicFramePr>
          <p:nvPr>
            <p:extLst>
              <p:ext uri="{D42A27DB-BD31-4B8C-83A1-F6EECF244321}">
                <p14:modId xmlns:p14="http://schemas.microsoft.com/office/powerpoint/2010/main" val="4269960682"/>
              </p:ext>
            </p:extLst>
          </p:nvPr>
        </p:nvGraphicFramePr>
        <p:xfrm>
          <a:off x="796241" y="3264392"/>
          <a:ext cx="486869" cy="370840"/>
        </p:xfrm>
        <a:graphic>
          <a:graphicData uri="http://schemas.openxmlformats.org/drawingml/2006/table">
            <a:tbl>
              <a:tblPr firstRow="1" bandRow="1">
                <a:tableStyleId>{073A0DAA-6AF3-43AB-8588-CEC1D06C72B9}</a:tableStyleId>
              </a:tblPr>
              <a:tblGrid>
                <a:gridCol w="486869">
                  <a:extLst>
                    <a:ext uri="{9D8B030D-6E8A-4147-A177-3AD203B41FA5}">
                      <a16:colId xmlns:a16="http://schemas.microsoft.com/office/drawing/2014/main" val="2859612140"/>
                    </a:ext>
                  </a:extLst>
                </a:gridCol>
              </a:tblGrid>
              <a:tr h="370840">
                <a:tc>
                  <a:txBody>
                    <a:bodyPr/>
                    <a:lstStyle/>
                    <a:p>
                      <a:r>
                        <a:rPr lang="en-US" dirty="0" smtClean="0"/>
                        <a:t>100</a:t>
                      </a:r>
                      <a:endParaRPr lang="en-US" dirty="0"/>
                    </a:p>
                  </a:txBody>
                  <a:tcPr/>
                </a:tc>
                <a:extLst>
                  <a:ext uri="{0D108BD9-81ED-4DB2-BD59-A6C34878D82A}">
                    <a16:rowId xmlns:a16="http://schemas.microsoft.com/office/drawing/2014/main" val="255888484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26519483"/>
              </p:ext>
            </p:extLst>
          </p:nvPr>
        </p:nvGraphicFramePr>
        <p:xfrm>
          <a:off x="1699860" y="3264392"/>
          <a:ext cx="486869" cy="370840"/>
        </p:xfrm>
        <a:graphic>
          <a:graphicData uri="http://schemas.openxmlformats.org/drawingml/2006/table">
            <a:tbl>
              <a:tblPr firstRow="1" bandRow="1">
                <a:tableStyleId>{073A0DAA-6AF3-43AB-8588-CEC1D06C72B9}</a:tableStyleId>
              </a:tblPr>
              <a:tblGrid>
                <a:gridCol w="486869">
                  <a:extLst>
                    <a:ext uri="{9D8B030D-6E8A-4147-A177-3AD203B41FA5}">
                      <a16:colId xmlns:a16="http://schemas.microsoft.com/office/drawing/2014/main" val="2859612140"/>
                    </a:ext>
                  </a:extLst>
                </a:gridCol>
              </a:tblGrid>
              <a:tr h="370840">
                <a:tc>
                  <a:txBody>
                    <a:bodyPr/>
                    <a:lstStyle/>
                    <a:p>
                      <a:r>
                        <a:rPr lang="en-US" dirty="0" smtClean="0"/>
                        <a:t>110</a:t>
                      </a:r>
                      <a:endParaRPr lang="en-US" dirty="0"/>
                    </a:p>
                  </a:txBody>
                  <a:tcPr/>
                </a:tc>
                <a:extLst>
                  <a:ext uri="{0D108BD9-81ED-4DB2-BD59-A6C34878D82A}">
                    <a16:rowId xmlns:a16="http://schemas.microsoft.com/office/drawing/2014/main" val="255888484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6772233"/>
              </p:ext>
            </p:extLst>
          </p:nvPr>
        </p:nvGraphicFramePr>
        <p:xfrm>
          <a:off x="2537241" y="3293806"/>
          <a:ext cx="486869" cy="341426"/>
        </p:xfrm>
        <a:graphic>
          <a:graphicData uri="http://schemas.openxmlformats.org/drawingml/2006/table">
            <a:tbl>
              <a:tblPr firstRow="1" bandRow="1">
                <a:tableStyleId>{073A0DAA-6AF3-43AB-8588-CEC1D06C72B9}</a:tableStyleId>
              </a:tblPr>
              <a:tblGrid>
                <a:gridCol w="486869">
                  <a:extLst>
                    <a:ext uri="{9D8B030D-6E8A-4147-A177-3AD203B41FA5}">
                      <a16:colId xmlns:a16="http://schemas.microsoft.com/office/drawing/2014/main" val="2859612140"/>
                    </a:ext>
                  </a:extLst>
                </a:gridCol>
              </a:tblGrid>
              <a:tr h="341426">
                <a:tc>
                  <a:txBody>
                    <a:bodyPr/>
                    <a:lstStyle/>
                    <a:p>
                      <a:r>
                        <a:rPr lang="en-US" dirty="0" smtClean="0"/>
                        <a:t>101</a:t>
                      </a:r>
                      <a:endParaRPr lang="en-US" dirty="0"/>
                    </a:p>
                  </a:txBody>
                  <a:tcPr/>
                </a:tc>
                <a:extLst>
                  <a:ext uri="{0D108BD9-81ED-4DB2-BD59-A6C34878D82A}">
                    <a16:rowId xmlns:a16="http://schemas.microsoft.com/office/drawing/2014/main" val="255888484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781932407"/>
              </p:ext>
            </p:extLst>
          </p:nvPr>
        </p:nvGraphicFramePr>
        <p:xfrm>
          <a:off x="3424343" y="3279099"/>
          <a:ext cx="486869" cy="370840"/>
        </p:xfrm>
        <a:graphic>
          <a:graphicData uri="http://schemas.openxmlformats.org/drawingml/2006/table">
            <a:tbl>
              <a:tblPr firstRow="1" bandRow="1">
                <a:tableStyleId>{073A0DAA-6AF3-43AB-8588-CEC1D06C72B9}</a:tableStyleId>
              </a:tblPr>
              <a:tblGrid>
                <a:gridCol w="486869">
                  <a:extLst>
                    <a:ext uri="{9D8B030D-6E8A-4147-A177-3AD203B41FA5}">
                      <a16:colId xmlns:a16="http://schemas.microsoft.com/office/drawing/2014/main" val="2859612140"/>
                    </a:ext>
                  </a:extLst>
                </a:gridCol>
              </a:tblGrid>
              <a:tr h="370840">
                <a:tc>
                  <a:txBody>
                    <a:bodyPr/>
                    <a:lstStyle/>
                    <a:p>
                      <a:r>
                        <a:rPr lang="en-US" dirty="0" smtClean="0"/>
                        <a:t>011</a:t>
                      </a:r>
                      <a:endParaRPr lang="en-US" dirty="0"/>
                    </a:p>
                  </a:txBody>
                  <a:tcPr/>
                </a:tc>
                <a:extLst>
                  <a:ext uri="{0D108BD9-81ED-4DB2-BD59-A6C34878D82A}">
                    <a16:rowId xmlns:a16="http://schemas.microsoft.com/office/drawing/2014/main" val="2558884849"/>
                  </a:ext>
                </a:extLst>
              </a:tr>
            </a:tbl>
          </a:graphicData>
        </a:graphic>
      </p:graphicFrame>
    </p:spTree>
    <p:extLst>
      <p:ext uri="{BB962C8B-B14F-4D97-AF65-F5344CB8AC3E}">
        <p14:creationId xmlns:p14="http://schemas.microsoft.com/office/powerpoint/2010/main" val="301754884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Reproduction </a:t>
            </a:r>
            <a:r>
              <a:rPr lang="en" dirty="0"/>
              <a:t>: </a:t>
            </a:r>
            <a:r>
              <a:rPr lang="en" dirty="0" smtClean="0"/>
              <a:t>Crossover</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Suppose, we select any two random parents or individuals from the collection of chromosome then we have,</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r>
                        <a:rPr lang="en-US" b="0" i="1" smtClean="0">
                          <a:latin typeface="Cambria Math" panose="02040503050406030204" pitchFamily="18" charset="0"/>
                        </a:rPr>
                        <m:t>=0 1 1 0 1 0</m:t>
                      </m:r>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 1 </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 0</m:t>
                      </m:r>
                    </m:oMath>
                  </m:oMathPara>
                </a14:m>
                <a:endParaRPr lang="en-US" dirty="0" smtClean="0"/>
              </a:p>
              <a:p>
                <a:pPr marL="0" indent="0">
                  <a:spcAft>
                    <a:spcPts val="1600"/>
                  </a:spcAft>
                  <a:buNone/>
                </a:pPr>
                <a:r>
                  <a:rPr lang="en-US" dirty="0" smtClean="0"/>
                  <a:t>Suppose we have single point crossover then, and k=2 then we have to exchange the value of opposite parents beyond the value of K. i.e.</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𝑂</m:t>
                          </m:r>
                        </m:e>
                        <m:sub>
                          <m:r>
                            <a:rPr lang="en-US" i="1">
                              <a:latin typeface="Cambria Math" panose="02040503050406030204" pitchFamily="18" charset="0"/>
                            </a:rPr>
                            <m:t>1</m:t>
                          </m:r>
                        </m:sub>
                      </m:sSub>
                      <m:r>
                        <a:rPr lang="en-US" i="1">
                          <a:latin typeface="Cambria Math" panose="02040503050406030204" pitchFamily="18" charset="0"/>
                        </a:rPr>
                        <m:t>=0 1 </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 0</m:t>
                      </m:r>
                    </m:oMath>
                  </m:oMathPara>
                </a14:m>
                <a:endParaRPr lang="en-US" dirty="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𝑂</m:t>
                          </m:r>
                        </m:e>
                        <m:sub>
                          <m:r>
                            <a:rPr lang="en-US" i="1">
                              <a:latin typeface="Cambria Math" panose="02040503050406030204" pitchFamily="18" charset="0"/>
                            </a:rPr>
                            <m:t>2</m:t>
                          </m:r>
                        </m:sub>
                      </m:sSub>
                      <m:r>
                        <a:rPr lang="en-US" i="1">
                          <a:latin typeface="Cambria Math" panose="02040503050406030204" pitchFamily="18" charset="0"/>
                        </a:rPr>
                        <m:t>=1 1 </m:t>
                      </m:r>
                      <m:r>
                        <a:rPr lang="en-US" b="0" i="1" smtClean="0">
                          <a:latin typeface="Cambria Math" panose="02040503050406030204" pitchFamily="18" charset="0"/>
                        </a:rPr>
                        <m:t>1</m:t>
                      </m:r>
                      <m:r>
                        <a:rPr lang="en-US" i="1">
                          <a:latin typeface="Cambria Math" panose="02040503050406030204" pitchFamily="18" charset="0"/>
                        </a:rPr>
                        <m:t> </m:t>
                      </m:r>
                      <m:r>
                        <a:rPr lang="en-US" b="0" i="1" smtClean="0">
                          <a:latin typeface="Cambria Math" panose="02040503050406030204" pitchFamily="18" charset="0"/>
                        </a:rPr>
                        <m:t>0</m:t>
                      </m:r>
                      <m:r>
                        <a:rPr lang="en-US" i="1">
                          <a:latin typeface="Cambria Math" panose="02040503050406030204" pitchFamily="18" charset="0"/>
                        </a:rPr>
                        <m:t> </m:t>
                      </m:r>
                      <m:r>
                        <a:rPr lang="en-US" b="0" i="1" smtClean="0">
                          <a:latin typeface="Cambria Math" panose="02040503050406030204" pitchFamily="18" charset="0"/>
                        </a:rPr>
                        <m:t>1</m:t>
                      </m:r>
                      <m:r>
                        <a:rPr lang="en-US" i="1">
                          <a:latin typeface="Cambria Math" panose="02040503050406030204" pitchFamily="18" charset="0"/>
                        </a:rPr>
                        <m:t> 0</m:t>
                      </m:r>
                    </m:oMath>
                  </m:oMathPara>
                </a14:m>
                <a:endParaRPr lang="en-US" dirty="0"/>
              </a:p>
              <a:p>
                <a:pPr marL="0" indent="0">
                  <a:spcAft>
                    <a:spcPts val="1600"/>
                  </a:spcAft>
                  <a:buNone/>
                </a:pPr>
                <a:endParaRPr lang="en-US" dirty="0" smtClean="0"/>
              </a:p>
              <a:p>
                <a:pPr marL="0" indent="0">
                  <a:spcAft>
                    <a:spcPts val="1600"/>
                  </a:spcAft>
                  <a:buNone/>
                </a:pPr>
                <a:endParaRPr lang="en-US" dirty="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3867050"/>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154</a:t>
            </a:fld>
            <a:endParaRPr/>
          </a:p>
        </p:txBody>
      </p:sp>
    </p:spTree>
    <p:extLst>
      <p:ext uri="{BB962C8B-B14F-4D97-AF65-F5344CB8AC3E}">
        <p14:creationId xmlns:p14="http://schemas.microsoft.com/office/powerpoint/2010/main" val="23085848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Reproduction </a:t>
            </a:r>
            <a:r>
              <a:rPr lang="en" dirty="0"/>
              <a:t>: </a:t>
            </a:r>
            <a:r>
              <a:rPr lang="en" dirty="0" smtClean="0"/>
              <a:t>Crossover</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For two point cross over, we have to only exchange the value of the middle one.</a:t>
            </a:r>
          </a:p>
          <a:p>
            <a:pPr marL="285750" indent="-285750">
              <a:spcAft>
                <a:spcPts val="1600"/>
              </a:spcAft>
            </a:pPr>
            <a:endParaRPr lang="en-US" dirty="0"/>
          </a:p>
          <a:p>
            <a:pPr marL="285750" indent="-285750">
              <a:spcAft>
                <a:spcPts val="1600"/>
              </a:spcAft>
            </a:pPr>
            <a:r>
              <a:rPr lang="en-US" dirty="0" smtClean="0"/>
              <a:t>Multipoint Crossover : Alternate Swap the value.</a:t>
            </a:r>
            <a:endParaRPr lang="en-US" dirty="0"/>
          </a:p>
          <a:p>
            <a:pPr marL="0" indent="0">
              <a:spcAft>
                <a:spcPts val="1600"/>
              </a:spcAft>
              <a:buNone/>
            </a:pPr>
            <a:endParaRPr lang="en-US" dirty="0" smtClean="0"/>
          </a:p>
          <a:p>
            <a:pPr marL="0" indent="0">
              <a:spcAft>
                <a:spcPts val="1600"/>
              </a:spcAft>
              <a:buNone/>
            </a:pPr>
            <a:endParaRPr lang="en-US" dirty="0"/>
          </a:p>
          <a:p>
            <a:pPr marL="0" indent="0">
              <a:spcAft>
                <a:spcPts val="1600"/>
              </a:spcAft>
              <a:buNone/>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155</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394933" y="1782491"/>
            <a:ext cx="3275985" cy="2914650"/>
          </a:xfrm>
          <a:prstGeom prst="rect">
            <a:avLst/>
          </a:prstGeom>
        </p:spPr>
      </p:pic>
    </p:spTree>
    <p:extLst>
      <p:ext uri="{BB962C8B-B14F-4D97-AF65-F5344CB8AC3E}">
        <p14:creationId xmlns:p14="http://schemas.microsoft.com/office/powerpoint/2010/main" val="17352082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Reproduction </a:t>
            </a:r>
            <a:r>
              <a:rPr lang="en" dirty="0"/>
              <a:t>: </a:t>
            </a:r>
            <a:r>
              <a:rPr lang="en" dirty="0" smtClean="0"/>
              <a:t>Crossover</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Uniform Crossover : In the diagram, we have,</a:t>
            </a:r>
          </a:p>
          <a:p>
            <a:pPr marL="0" indent="0">
              <a:spcAft>
                <a:spcPts val="1600"/>
              </a:spcAft>
              <a:buNone/>
            </a:pPr>
            <a:r>
              <a:rPr lang="en-US" dirty="0" smtClean="0"/>
              <a:t>We randomly toss the coin. And we get the given </a:t>
            </a:r>
          </a:p>
          <a:p>
            <a:pPr marL="0" indent="0">
              <a:spcAft>
                <a:spcPts val="1600"/>
              </a:spcAft>
              <a:buNone/>
            </a:pPr>
            <a:r>
              <a:rPr lang="en-US" dirty="0" smtClean="0"/>
              <a:t>values.</a:t>
            </a:r>
          </a:p>
          <a:p>
            <a:pPr marL="0" indent="0">
              <a:spcAft>
                <a:spcPts val="1600"/>
              </a:spcAft>
              <a:buNone/>
            </a:pPr>
            <a:r>
              <a:rPr lang="en-US" dirty="0" smtClean="0"/>
              <a:t>Thus, if the coin has 1 value then swap the values</a:t>
            </a:r>
          </a:p>
          <a:p>
            <a:pPr marL="0" indent="0">
              <a:spcAft>
                <a:spcPts val="1600"/>
              </a:spcAft>
              <a:buNone/>
            </a:pPr>
            <a:r>
              <a:rPr lang="en-US" dirty="0" smtClean="0"/>
              <a:t>Of two parents.</a:t>
            </a:r>
            <a:endParaRPr lang="en-US" dirty="0"/>
          </a:p>
          <a:p>
            <a:pPr marL="0" indent="0">
              <a:spcAft>
                <a:spcPts val="1600"/>
              </a:spcAft>
              <a:buNone/>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156</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206181" y="1361016"/>
            <a:ext cx="3729444" cy="2914650"/>
          </a:xfrm>
          <a:prstGeom prst="rect">
            <a:avLst/>
          </a:prstGeom>
        </p:spPr>
      </p:pic>
    </p:spTree>
    <p:extLst>
      <p:ext uri="{BB962C8B-B14F-4D97-AF65-F5344CB8AC3E}">
        <p14:creationId xmlns:p14="http://schemas.microsoft.com/office/powerpoint/2010/main" val="286908196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Reproduction </a:t>
            </a:r>
            <a:r>
              <a:rPr lang="en" dirty="0"/>
              <a:t>: </a:t>
            </a:r>
            <a:r>
              <a:rPr lang="en" dirty="0" smtClean="0"/>
              <a:t>Crossover</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Crossover Mask : In the diagram, we have randomly</a:t>
                </a:r>
              </a:p>
              <a:p>
                <a:pPr marL="0" indent="0">
                  <a:spcAft>
                    <a:spcPts val="1600"/>
                  </a:spcAft>
                  <a:buNone/>
                </a:pPr>
                <a:r>
                  <a:rPr lang="en-US" dirty="0" smtClean="0"/>
                  <a:t>Generated mask value. </a:t>
                </a:r>
                <a:endParaRPr lang="en-US" dirty="0"/>
              </a:p>
              <a:p>
                <a:pPr marL="0" indent="0">
                  <a:spcAft>
                    <a:spcPts val="1600"/>
                  </a:spcAft>
                  <a:buNone/>
                </a:pPr>
                <a:r>
                  <a:rPr lang="en-US" dirty="0" smtClean="0"/>
                  <a:t>Thus, 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1</m:t>
                        </m:r>
                      </m:sub>
                    </m:sSub>
                  </m:oMath>
                </a14:m>
                <a:r>
                  <a:rPr lang="en-US" dirty="0" smtClean="0"/>
                  <a:t> if there is 0 then we copy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1</m:t>
                        </m:r>
                      </m:sub>
                    </m:sSub>
                  </m:oMath>
                </a14:m>
                <a:r>
                  <a:rPr lang="en-US" dirty="0" smtClean="0"/>
                  <a:t> bit else </a:t>
                </a:r>
              </a:p>
              <a:p>
                <a:pPr marL="0" indent="0">
                  <a:spcAft>
                    <a:spcPts val="1600"/>
                  </a:spcAft>
                  <a:buNone/>
                </a:pP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oMath>
                </a14:m>
                <a:r>
                  <a:rPr lang="en-US" dirty="0" smtClean="0"/>
                  <a:t>. </a:t>
                </a:r>
                <a:endParaRPr lang="en-US" dirty="0"/>
              </a:p>
              <a:p>
                <a:pPr marL="0" indent="0">
                  <a:spcAft>
                    <a:spcPts val="1600"/>
                  </a:spcAft>
                  <a:buNone/>
                </a:pPr>
                <a:r>
                  <a:rPr lang="en-US" dirty="0" smtClean="0"/>
                  <a:t>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𝑂</m:t>
                        </m:r>
                      </m:e>
                      <m:sub>
                        <m:r>
                          <a:rPr lang="en-US" b="0" i="1" smtClean="0">
                            <a:latin typeface="Cambria Math" panose="02040503050406030204" pitchFamily="18" charset="0"/>
                          </a:rPr>
                          <m:t>2</m:t>
                        </m:r>
                      </m:sub>
                    </m:sSub>
                  </m:oMath>
                </a14:m>
                <a:r>
                  <a:rPr lang="en-US" dirty="0" smtClean="0"/>
                  <a:t>, if there is 0 then copy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2</m:t>
                        </m:r>
                      </m:sub>
                    </m:sSub>
                  </m:oMath>
                </a14:m>
                <a:r>
                  <a:rPr lang="en-US" dirty="0" smtClean="0"/>
                  <a:t> else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1</m:t>
                        </m:r>
                      </m:sub>
                    </m:sSub>
                    <m:r>
                      <a:rPr lang="en-US" b="0" i="0" smtClean="0">
                        <a:latin typeface="Cambria Math" panose="02040503050406030204" pitchFamily="18" charset="0"/>
                      </a:rPr>
                      <m:t>.</m:t>
                    </m:r>
                  </m:oMath>
                </a14:m>
                <a:endParaRPr lang="en-US" dirty="0" smtClean="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955673"/>
                <a:ext cx="8520600" cy="3867050"/>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157</a:t>
            </a:fld>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441020" y="1419480"/>
            <a:ext cx="3732511" cy="2914650"/>
          </a:xfrm>
          <a:prstGeom prst="rect">
            <a:avLst/>
          </a:prstGeom>
        </p:spPr>
      </p:pic>
    </p:spTree>
    <p:extLst>
      <p:ext uri="{BB962C8B-B14F-4D97-AF65-F5344CB8AC3E}">
        <p14:creationId xmlns:p14="http://schemas.microsoft.com/office/powerpoint/2010/main" val="263769035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Mutation</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Here, First data tape is called Chromosome </a:t>
            </a:r>
          </a:p>
          <a:p>
            <a:pPr marL="0" indent="0">
              <a:spcAft>
                <a:spcPts val="1600"/>
              </a:spcAft>
              <a:buNone/>
            </a:pPr>
            <a:r>
              <a:rPr lang="en-US" dirty="0" smtClean="0"/>
              <a:t>offspring and * symbol is any randomly selected </a:t>
            </a:r>
          </a:p>
          <a:p>
            <a:pPr marL="0" indent="0">
              <a:spcAft>
                <a:spcPts val="1600"/>
              </a:spcAft>
              <a:buNone/>
            </a:pPr>
            <a:r>
              <a:rPr lang="en-US" dirty="0" smtClean="0"/>
              <a:t>Two bits. Then 2</a:t>
            </a:r>
            <a:r>
              <a:rPr lang="en-US" baseline="30000" dirty="0" smtClean="0"/>
              <a:t>nd</a:t>
            </a:r>
            <a:r>
              <a:rPr lang="en-US" dirty="0" smtClean="0"/>
              <a:t> tape is called MP. It shows </a:t>
            </a:r>
          </a:p>
          <a:p>
            <a:pPr marL="0" indent="0">
              <a:spcAft>
                <a:spcPts val="1600"/>
              </a:spcAft>
              <a:buNone/>
            </a:pPr>
            <a:r>
              <a:rPr lang="en-US" dirty="0" smtClean="0"/>
              <a:t>Weather we have to flip the bit or not. Then after </a:t>
            </a:r>
          </a:p>
          <a:p>
            <a:pPr marL="0" indent="0">
              <a:spcAft>
                <a:spcPts val="1600"/>
              </a:spcAft>
              <a:buNone/>
            </a:pPr>
            <a:r>
              <a:rPr lang="en-US" dirty="0" smtClean="0"/>
              <a:t>Flipping the bit we get the 3</a:t>
            </a:r>
            <a:r>
              <a:rPr lang="en-US" baseline="30000" dirty="0" smtClean="0"/>
              <a:t>rd</a:t>
            </a:r>
            <a:r>
              <a:rPr lang="en-US" dirty="0" smtClean="0"/>
              <a:t> data tape which is the</a:t>
            </a:r>
          </a:p>
          <a:p>
            <a:pPr marL="0" indent="0">
              <a:spcAft>
                <a:spcPts val="1600"/>
              </a:spcAft>
              <a:buNone/>
            </a:pPr>
            <a:r>
              <a:rPr lang="en-US" dirty="0" smtClean="0"/>
              <a:t>Mutated value.</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158</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476049" y="1361016"/>
            <a:ext cx="3113752" cy="2914650"/>
          </a:xfrm>
          <a:prstGeom prst="rect">
            <a:avLst/>
          </a:prstGeom>
        </p:spPr>
      </p:pic>
    </p:spTree>
    <p:extLst>
      <p:ext uri="{BB962C8B-B14F-4D97-AF65-F5344CB8AC3E}">
        <p14:creationId xmlns:p14="http://schemas.microsoft.com/office/powerpoint/2010/main" val="374640042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Roulette Wheel Selection</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Suppose, we have chromosome as A, B, C, D, E and they have their corresponding fitness value as 5, 2, 0.5, 1.5, 1. Then, we have to create the roulette wheel based on these,</a:t>
            </a:r>
          </a:p>
          <a:p>
            <a:pPr marL="0" indent="0">
              <a:spcAft>
                <a:spcPts val="1600"/>
              </a:spcAft>
              <a:buNone/>
            </a:pPr>
            <a:r>
              <a:rPr lang="en-US" dirty="0" smtClean="0"/>
              <a:t>Then Total Fitness value = 10. Hence, we find the corresponding chromosome percentage.</a:t>
            </a:r>
          </a:p>
          <a:p>
            <a:pPr marL="0" indent="0">
              <a:spcAft>
                <a:spcPts val="1600"/>
              </a:spcAft>
              <a:buNone/>
            </a:pPr>
            <a:r>
              <a:rPr lang="en-US" dirty="0" smtClean="0"/>
              <a:t>We get, for A=50%, B=20%, C=5%, D=15%, E=10% Then roulette wheel became, </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159</a:t>
            </a:fld>
            <a:endParaRPr/>
          </a:p>
        </p:txBody>
      </p:sp>
    </p:spTree>
    <p:extLst>
      <p:ext uri="{BB962C8B-B14F-4D97-AF65-F5344CB8AC3E}">
        <p14:creationId xmlns:p14="http://schemas.microsoft.com/office/powerpoint/2010/main" val="20245641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Lineraly Dependent and Independent Vectors</a:t>
            </a:r>
            <a:endParaRPr dirty="0"/>
          </a:p>
        </p:txBody>
      </p:sp>
      <mc:AlternateContent xmlns:mc="http://schemas.openxmlformats.org/markup-compatibility/2006" xmlns:a14="http://schemas.microsoft.com/office/drawing/2010/main">
        <mc:Choice Requires="a14">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r>
                  <a:rPr lang="en-US" dirty="0" smtClean="0"/>
                  <a:t>Let us consider a vector space V with k ∈ N and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𝑘</m:t>
                        </m:r>
                      </m:sub>
                    </m:sSub>
                    <m:r>
                      <a:rPr lang="en-US" i="1" dirty="0">
                        <a:latin typeface="Cambria Math" panose="02040503050406030204" pitchFamily="18" charset="0"/>
                      </a:rPr>
                      <m:t> </m:t>
                    </m:r>
                  </m:oMath>
                </a14:m>
                <a:r>
                  <a:rPr lang="en-US" dirty="0"/>
                  <a:t>∈ V . If there is a non-trivial linear combination, such that 0 </a:t>
                </a:r>
                <a:r>
                  <a:rPr lang="en-US" dirty="0" smtClean="0"/>
                  <a:t>=</a:t>
                </a:r>
                <a14:m>
                  <m:oMath xmlns:m="http://schemas.openxmlformats.org/officeDocument/2006/math">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𝑖</m:t>
                            </m:r>
                          </m:sub>
                        </m:sSub>
                      </m:e>
                    </m:nary>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smtClean="0"/>
                  <a:t>  with </a:t>
                </a:r>
                <a:r>
                  <a:rPr lang="en-US" dirty="0"/>
                  <a:t>at least one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𝑖</m:t>
                        </m:r>
                      </m:sub>
                    </m:sSub>
                    <m:r>
                      <a:rPr lang="en-US" dirty="0" smtClean="0">
                        <a:latin typeface="Cambria Math" panose="02040503050406030204" pitchFamily="18" charset="0"/>
                        <a:ea typeface="Cambria Math" panose="02040503050406030204" pitchFamily="18" charset="0"/>
                      </a:rPr>
                      <m:t>≠</m:t>
                    </m:r>
                  </m:oMath>
                </a14:m>
                <a:r>
                  <a:rPr lang="en-US" dirty="0" smtClean="0"/>
                  <a:t>0</a:t>
                </a:r>
                <a:r>
                  <a:rPr lang="en-US" dirty="0"/>
                  <a:t>, the vectors linearly dependent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𝑘</m:t>
                        </m:r>
                      </m:sub>
                    </m:sSub>
                  </m:oMath>
                </a14:m>
                <a:r>
                  <a:rPr lang="en-US" dirty="0"/>
                  <a:t>are linearly dependent. If only the trivial solution exists</a:t>
                </a:r>
                <a:r>
                  <a:rPr lang="en-US" dirty="0" smtClean="0"/>
                  <a:t>, </a:t>
                </a:r>
                <a:r>
                  <a:rPr lang="en-US" dirty="0"/>
                  <a:t>the vectors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𝑘</m:t>
                        </m:r>
                      </m:sub>
                    </m:sSub>
                  </m:oMath>
                </a14:m>
                <a:r>
                  <a:rPr lang="en-US" dirty="0"/>
                  <a:t>are linearly independent.</a:t>
                </a:r>
                <a:endParaRPr lang="en-US" dirty="0" smtClean="0"/>
              </a:p>
              <a:p>
                <a:pPr marL="114300" lvl="0" indent="0" algn="l" rtl="0">
                  <a:spcBef>
                    <a:spcPts val="0"/>
                  </a:spcBef>
                  <a:spcAft>
                    <a:spcPts val="0"/>
                  </a:spcAft>
                  <a:buSzPts val="1800"/>
                  <a:buNone/>
                </a:pPr>
                <a:endParaRPr dirty="0"/>
              </a:p>
            </p:txBody>
          </p:sp>
        </mc:Choice>
        <mc:Fallback xmlns="">
          <p:sp>
            <p:nvSpPr>
              <p:cNvPr id="73" name="Google Shape;73;p15"/>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t="-1071" r="-715"/>
                </a:stretch>
              </a:blipFill>
            </p:spPr>
            <p:txBody>
              <a:bodyPr/>
              <a:lstStyle/>
              <a:p>
                <a:r>
                  <a:rPr lang="en-US">
                    <a:noFill/>
                  </a:rPr>
                  <a:t> </a:t>
                </a:r>
              </a:p>
            </p:txBody>
          </p:sp>
        </mc:Fallback>
      </mc:AlternateContent>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66257185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Roulette Wheel Selection</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Hence, we rotate the wheel and when it stops to</a:t>
            </a:r>
          </a:p>
          <a:p>
            <a:pPr marL="0" indent="0">
              <a:spcAft>
                <a:spcPts val="1600"/>
              </a:spcAft>
              <a:buNone/>
            </a:pPr>
            <a:r>
              <a:rPr lang="en-US" dirty="0" smtClean="0"/>
              <a:t>Particular portion. Then that chromosome goes to </a:t>
            </a:r>
          </a:p>
          <a:p>
            <a:pPr marL="0" indent="0">
              <a:spcAft>
                <a:spcPts val="1600"/>
              </a:spcAft>
              <a:buNone/>
            </a:pPr>
            <a:r>
              <a:rPr lang="en-US" dirty="0" smtClean="0"/>
              <a:t>Reproduction phase.</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391" y="1325103"/>
            <a:ext cx="2914650" cy="2986477"/>
          </a:xfrm>
          <a:prstGeom prst="rect">
            <a:avLst/>
          </a:prstGeom>
        </p:spPr>
      </p:pic>
    </p:spTree>
    <p:extLst>
      <p:ext uri="{BB962C8B-B14F-4D97-AF65-F5344CB8AC3E}">
        <p14:creationId xmlns:p14="http://schemas.microsoft.com/office/powerpoint/2010/main" val="304459154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Rank Based Selection</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Suppose we have a table of chromosome and fitness. Then we rank the chromosome based on the fitness and based on rank we calculate percentage, thus,</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161</a:t>
            </a:fld>
            <a:endParaRPr/>
          </a:p>
        </p:txBody>
      </p:sp>
      <p:graphicFrame>
        <p:nvGraphicFramePr>
          <p:cNvPr id="3" name="Table 2"/>
          <p:cNvGraphicFramePr>
            <a:graphicFrameLocks noGrp="1"/>
          </p:cNvGraphicFramePr>
          <p:nvPr>
            <p:extLst>
              <p:ext uri="{D42A27DB-BD31-4B8C-83A1-F6EECF244321}">
                <p14:modId xmlns:p14="http://schemas.microsoft.com/office/powerpoint/2010/main" val="1919650810"/>
              </p:ext>
            </p:extLst>
          </p:nvPr>
        </p:nvGraphicFramePr>
        <p:xfrm>
          <a:off x="476865" y="1866089"/>
          <a:ext cx="5776452" cy="2595880"/>
        </p:xfrm>
        <a:graphic>
          <a:graphicData uri="http://schemas.openxmlformats.org/drawingml/2006/table">
            <a:tbl>
              <a:tblPr firstRow="1" bandRow="1">
                <a:tableStyleId>{073A0DAA-6AF3-43AB-8588-CEC1D06C72B9}</a:tableStyleId>
              </a:tblPr>
              <a:tblGrid>
                <a:gridCol w="1444113">
                  <a:extLst>
                    <a:ext uri="{9D8B030D-6E8A-4147-A177-3AD203B41FA5}">
                      <a16:colId xmlns:a16="http://schemas.microsoft.com/office/drawing/2014/main" val="3101460915"/>
                    </a:ext>
                  </a:extLst>
                </a:gridCol>
                <a:gridCol w="1444113">
                  <a:extLst>
                    <a:ext uri="{9D8B030D-6E8A-4147-A177-3AD203B41FA5}">
                      <a16:colId xmlns:a16="http://schemas.microsoft.com/office/drawing/2014/main" val="1546856180"/>
                    </a:ext>
                  </a:extLst>
                </a:gridCol>
                <a:gridCol w="1444113">
                  <a:extLst>
                    <a:ext uri="{9D8B030D-6E8A-4147-A177-3AD203B41FA5}">
                      <a16:colId xmlns:a16="http://schemas.microsoft.com/office/drawing/2014/main" val="281767993"/>
                    </a:ext>
                  </a:extLst>
                </a:gridCol>
                <a:gridCol w="1444113">
                  <a:extLst>
                    <a:ext uri="{9D8B030D-6E8A-4147-A177-3AD203B41FA5}">
                      <a16:colId xmlns:a16="http://schemas.microsoft.com/office/drawing/2014/main" val="2833351123"/>
                    </a:ext>
                  </a:extLst>
                </a:gridCol>
              </a:tblGrid>
              <a:tr h="370840">
                <a:tc>
                  <a:txBody>
                    <a:bodyPr/>
                    <a:lstStyle/>
                    <a:p>
                      <a:pPr algn="ctr"/>
                      <a:r>
                        <a:rPr lang="en-US" dirty="0" smtClean="0">
                          <a:solidFill>
                            <a:schemeClr val="bg1"/>
                          </a:solidFill>
                        </a:rPr>
                        <a:t>Chromosome</a:t>
                      </a:r>
                      <a:endParaRPr lang="en-US" dirty="0">
                        <a:solidFill>
                          <a:schemeClr val="bg1"/>
                        </a:solidFill>
                      </a:endParaRPr>
                    </a:p>
                  </a:txBody>
                  <a:tcPr/>
                </a:tc>
                <a:tc>
                  <a:txBody>
                    <a:bodyPr/>
                    <a:lstStyle/>
                    <a:p>
                      <a:pPr algn="ctr"/>
                      <a:r>
                        <a:rPr lang="en-US" dirty="0" smtClean="0">
                          <a:solidFill>
                            <a:schemeClr val="bg1"/>
                          </a:solidFill>
                        </a:rPr>
                        <a:t>Fitness</a:t>
                      </a:r>
                      <a:endParaRPr lang="en-US" dirty="0">
                        <a:solidFill>
                          <a:schemeClr val="bg1"/>
                        </a:solidFill>
                      </a:endParaRPr>
                    </a:p>
                  </a:txBody>
                  <a:tcPr/>
                </a:tc>
                <a:tc>
                  <a:txBody>
                    <a:bodyPr/>
                    <a:lstStyle/>
                    <a:p>
                      <a:pPr algn="ctr"/>
                      <a:r>
                        <a:rPr lang="en-US" dirty="0" smtClean="0">
                          <a:solidFill>
                            <a:schemeClr val="bg1"/>
                          </a:solidFill>
                        </a:rPr>
                        <a:t>Rank</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extLst>
                  <a:ext uri="{0D108BD9-81ED-4DB2-BD59-A6C34878D82A}">
                    <a16:rowId xmlns:a16="http://schemas.microsoft.com/office/drawing/2014/main" val="1578202383"/>
                  </a:ext>
                </a:extLst>
              </a:tr>
              <a:tr h="370840">
                <a:tc>
                  <a:txBody>
                    <a:bodyPr/>
                    <a:lstStyle/>
                    <a:p>
                      <a:pPr algn="ctr"/>
                      <a:r>
                        <a:rPr lang="en-US" dirty="0" smtClean="0">
                          <a:solidFill>
                            <a:schemeClr val="bg1"/>
                          </a:solidFill>
                        </a:rPr>
                        <a:t>A</a:t>
                      </a:r>
                      <a:endParaRPr lang="en-US" dirty="0">
                        <a:solidFill>
                          <a:schemeClr val="bg1"/>
                        </a:solidFill>
                      </a:endParaRPr>
                    </a:p>
                  </a:txBody>
                  <a:tcPr/>
                </a:tc>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r>
                        <a:rPr lang="en-US" dirty="0" smtClean="0">
                          <a:solidFill>
                            <a:schemeClr val="bg1"/>
                          </a:solidFill>
                        </a:rPr>
                        <a:t>33.3</a:t>
                      </a:r>
                      <a:endParaRPr lang="en-US" dirty="0">
                        <a:solidFill>
                          <a:schemeClr val="bg1"/>
                        </a:solidFill>
                      </a:endParaRPr>
                    </a:p>
                  </a:txBody>
                  <a:tcPr/>
                </a:tc>
                <a:extLst>
                  <a:ext uri="{0D108BD9-81ED-4DB2-BD59-A6C34878D82A}">
                    <a16:rowId xmlns:a16="http://schemas.microsoft.com/office/drawing/2014/main" val="630716275"/>
                  </a:ext>
                </a:extLst>
              </a:tr>
              <a:tr h="370840">
                <a:tc>
                  <a:txBody>
                    <a:bodyPr/>
                    <a:lstStyle/>
                    <a:p>
                      <a:pPr algn="ctr"/>
                      <a:r>
                        <a:rPr lang="en-US" dirty="0" smtClean="0">
                          <a:solidFill>
                            <a:schemeClr val="bg1"/>
                          </a:solidFill>
                        </a:rPr>
                        <a:t>B</a:t>
                      </a:r>
                      <a:endParaRPr lang="en-US" dirty="0">
                        <a:solidFill>
                          <a:schemeClr val="bg1"/>
                        </a:solidFill>
                      </a:endParaRPr>
                    </a:p>
                  </a:txBody>
                  <a:tcPr/>
                </a:tc>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26.67</a:t>
                      </a:r>
                      <a:endParaRPr lang="en-US" dirty="0">
                        <a:solidFill>
                          <a:schemeClr val="bg1"/>
                        </a:solidFill>
                      </a:endParaRPr>
                    </a:p>
                  </a:txBody>
                  <a:tcPr/>
                </a:tc>
                <a:extLst>
                  <a:ext uri="{0D108BD9-81ED-4DB2-BD59-A6C34878D82A}">
                    <a16:rowId xmlns:a16="http://schemas.microsoft.com/office/drawing/2014/main" val="1547746617"/>
                  </a:ext>
                </a:extLst>
              </a:tr>
              <a:tr h="370840">
                <a:tc>
                  <a:txBody>
                    <a:bodyPr/>
                    <a:lstStyle/>
                    <a:p>
                      <a:pPr algn="ctr"/>
                      <a:r>
                        <a:rPr lang="en-US" dirty="0" smtClean="0">
                          <a:solidFill>
                            <a:schemeClr val="bg1"/>
                          </a:solidFill>
                        </a:rPr>
                        <a:t>C</a:t>
                      </a:r>
                      <a:endParaRPr lang="en-US" dirty="0">
                        <a:solidFill>
                          <a:schemeClr val="bg1"/>
                        </a:solidFill>
                      </a:endParaRPr>
                    </a:p>
                  </a:txBody>
                  <a:tcPr/>
                </a:tc>
                <a:tc>
                  <a:txBody>
                    <a:bodyPr/>
                    <a:lstStyle/>
                    <a:p>
                      <a:pPr algn="ctr"/>
                      <a:r>
                        <a:rPr lang="en-US" dirty="0" smtClean="0">
                          <a:solidFill>
                            <a:schemeClr val="bg1"/>
                          </a:solidFill>
                        </a:rPr>
                        <a:t>0.5</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6.67</a:t>
                      </a:r>
                      <a:endParaRPr lang="en-US" dirty="0">
                        <a:solidFill>
                          <a:schemeClr val="bg1"/>
                        </a:solidFill>
                      </a:endParaRPr>
                    </a:p>
                  </a:txBody>
                  <a:tcPr/>
                </a:tc>
                <a:extLst>
                  <a:ext uri="{0D108BD9-81ED-4DB2-BD59-A6C34878D82A}">
                    <a16:rowId xmlns:a16="http://schemas.microsoft.com/office/drawing/2014/main" val="1400506424"/>
                  </a:ext>
                </a:extLst>
              </a:tr>
              <a:tr h="370840">
                <a:tc>
                  <a:txBody>
                    <a:bodyPr/>
                    <a:lstStyle/>
                    <a:p>
                      <a:pPr algn="ctr"/>
                      <a:r>
                        <a:rPr lang="en-US" dirty="0" smtClean="0">
                          <a:solidFill>
                            <a:schemeClr val="bg1"/>
                          </a:solidFill>
                        </a:rPr>
                        <a:t>D</a:t>
                      </a:r>
                      <a:endParaRPr lang="en-US" dirty="0">
                        <a:solidFill>
                          <a:schemeClr val="bg1"/>
                        </a:solidFill>
                      </a:endParaRPr>
                    </a:p>
                  </a:txBody>
                  <a:tcPr/>
                </a:tc>
                <a:tc>
                  <a:txBody>
                    <a:bodyPr/>
                    <a:lstStyle/>
                    <a:p>
                      <a:pPr algn="ctr"/>
                      <a:r>
                        <a:rPr lang="en-US" dirty="0" smtClean="0">
                          <a:solidFill>
                            <a:schemeClr val="bg1"/>
                          </a:solidFill>
                        </a:rPr>
                        <a:t>1.5</a:t>
                      </a:r>
                      <a:endParaRPr lang="en-US" dirty="0">
                        <a:solidFill>
                          <a:schemeClr val="bg1"/>
                        </a:solidFill>
                      </a:endParaRPr>
                    </a:p>
                  </a:txBody>
                  <a:tcPr/>
                </a:tc>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20</a:t>
                      </a:r>
                      <a:endParaRPr lang="en-US" dirty="0">
                        <a:solidFill>
                          <a:schemeClr val="bg1"/>
                        </a:solidFill>
                      </a:endParaRPr>
                    </a:p>
                  </a:txBody>
                  <a:tcPr/>
                </a:tc>
                <a:extLst>
                  <a:ext uri="{0D108BD9-81ED-4DB2-BD59-A6C34878D82A}">
                    <a16:rowId xmlns:a16="http://schemas.microsoft.com/office/drawing/2014/main" val="1343325767"/>
                  </a:ext>
                </a:extLst>
              </a:tr>
              <a:tr h="370840">
                <a:tc>
                  <a:txBody>
                    <a:bodyPr/>
                    <a:lstStyle/>
                    <a:p>
                      <a:pPr algn="ctr"/>
                      <a:r>
                        <a:rPr lang="en-US" dirty="0" smtClean="0">
                          <a:solidFill>
                            <a:schemeClr val="bg1"/>
                          </a:solidFill>
                        </a:rPr>
                        <a:t>E</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13.33</a:t>
                      </a:r>
                      <a:endParaRPr lang="en-US" dirty="0">
                        <a:solidFill>
                          <a:schemeClr val="bg1"/>
                        </a:solidFill>
                      </a:endParaRPr>
                    </a:p>
                  </a:txBody>
                  <a:tcPr/>
                </a:tc>
                <a:extLst>
                  <a:ext uri="{0D108BD9-81ED-4DB2-BD59-A6C34878D82A}">
                    <a16:rowId xmlns:a16="http://schemas.microsoft.com/office/drawing/2014/main" val="4155879039"/>
                  </a:ext>
                </a:extLst>
              </a:tr>
              <a:tr h="370840">
                <a:tc>
                  <a:txBody>
                    <a:bodyPr/>
                    <a:lstStyle/>
                    <a:p>
                      <a:pPr algn="ctr"/>
                      <a:r>
                        <a:rPr lang="en-US" dirty="0" smtClean="0">
                          <a:solidFill>
                            <a:schemeClr val="bg1"/>
                          </a:solidFill>
                        </a:rPr>
                        <a:t>Total</a:t>
                      </a: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r>
                        <a:rPr lang="en-US" dirty="0" smtClean="0">
                          <a:solidFill>
                            <a:schemeClr val="bg1"/>
                          </a:solidFill>
                        </a:rPr>
                        <a:t>15</a:t>
                      </a:r>
                      <a:endParaRPr lang="en-US" dirty="0">
                        <a:solidFill>
                          <a:schemeClr val="bg1"/>
                        </a:solidFill>
                      </a:endParaRPr>
                    </a:p>
                  </a:txBody>
                  <a:tcPr/>
                </a:tc>
                <a:tc>
                  <a:txBody>
                    <a:bodyPr/>
                    <a:lstStyle/>
                    <a:p>
                      <a:pPr algn="ctr"/>
                      <a:r>
                        <a:rPr lang="en-US" dirty="0" smtClean="0">
                          <a:solidFill>
                            <a:schemeClr val="bg1"/>
                          </a:solidFill>
                        </a:rPr>
                        <a:t>100</a:t>
                      </a:r>
                      <a:endParaRPr lang="en-US" dirty="0">
                        <a:solidFill>
                          <a:schemeClr val="bg1"/>
                        </a:solidFill>
                      </a:endParaRPr>
                    </a:p>
                  </a:txBody>
                  <a:tcPr/>
                </a:tc>
                <a:extLst>
                  <a:ext uri="{0D108BD9-81ED-4DB2-BD59-A6C34878D82A}">
                    <a16:rowId xmlns:a16="http://schemas.microsoft.com/office/drawing/2014/main" val="1116460212"/>
                  </a:ext>
                </a:extLst>
              </a:tr>
            </a:tbl>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466177" y="2013197"/>
            <a:ext cx="2153266" cy="1814055"/>
          </a:xfrm>
          <a:prstGeom prst="rect">
            <a:avLst/>
          </a:prstGeom>
        </p:spPr>
      </p:pic>
    </p:spTree>
    <p:extLst>
      <p:ext uri="{BB962C8B-B14F-4D97-AF65-F5344CB8AC3E}">
        <p14:creationId xmlns:p14="http://schemas.microsoft.com/office/powerpoint/2010/main" val="428280400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Fourier Transform</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162</a:t>
            </a:fld>
            <a:endParaRPr/>
          </a:p>
        </p:txBody>
      </p:sp>
    </p:spTree>
    <p:extLst>
      <p:ext uri="{BB962C8B-B14F-4D97-AF65-F5344CB8AC3E}">
        <p14:creationId xmlns:p14="http://schemas.microsoft.com/office/powerpoint/2010/main" val="164304458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Fourier Transform</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is the method that breaks a </a:t>
            </a:r>
            <a:r>
              <a:rPr lang="en-US" dirty="0" smtClean="0"/>
              <a:t>waveform into an alternate representation characterized by sine and cosine. It means process of extracting frequency from sound.</a:t>
            </a:r>
          </a:p>
          <a:p>
            <a:pPr marL="285750" indent="-285750">
              <a:spcAft>
                <a:spcPts val="1600"/>
              </a:spcAft>
            </a:pPr>
            <a:r>
              <a:rPr lang="en-US" dirty="0" smtClean="0"/>
              <a:t>The mathematical representation of Fourier transform is given as,</a:t>
            </a:r>
          </a:p>
          <a:p>
            <a:pPr marL="0" indent="0">
              <a:spcAft>
                <a:spcPts val="1600"/>
              </a:spcAft>
              <a:buNone/>
            </a:pPr>
            <a:endParaRPr lang="en-US" dirty="0" smtClean="0"/>
          </a:p>
          <a:p>
            <a:pPr marL="0" indent="0">
              <a:spcAft>
                <a:spcPts val="1600"/>
              </a:spcAft>
              <a:buNone/>
            </a:pPr>
            <a:endParaRPr lang="en-US" dirty="0"/>
          </a:p>
          <a:p>
            <a:pPr marL="0" indent="0">
              <a:spcAft>
                <a:spcPts val="1600"/>
              </a:spcAft>
              <a:buNone/>
            </a:pPr>
            <a:r>
              <a:rPr lang="en-US" dirty="0" smtClean="0"/>
              <a:t>Suppose, we have a soundwave of the bird which can be represented in the form of sound pressure vs time as, </a:t>
            </a: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672" y="2605712"/>
            <a:ext cx="3905250" cy="1047750"/>
          </a:xfrm>
          <a:prstGeom prst="rect">
            <a:avLst/>
          </a:prstGeom>
        </p:spPr>
      </p:pic>
    </p:spTree>
    <p:extLst>
      <p:ext uri="{BB962C8B-B14F-4D97-AF65-F5344CB8AC3E}">
        <p14:creationId xmlns:p14="http://schemas.microsoft.com/office/powerpoint/2010/main" val="354729291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Fourier Transform</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endParaRPr lang="en-US" dirty="0" smtClean="0"/>
          </a:p>
          <a:p>
            <a:pPr marL="285750" indent="-285750">
              <a:spcAft>
                <a:spcPts val="1600"/>
              </a:spcAft>
            </a:pPr>
            <a:endParaRPr lang="en-US" dirty="0"/>
          </a:p>
          <a:p>
            <a:pPr marL="285750" indent="-285750">
              <a:spcAft>
                <a:spcPts val="1600"/>
              </a:spcAft>
            </a:pPr>
            <a:endParaRPr lang="en-US" dirty="0" smtClean="0"/>
          </a:p>
          <a:p>
            <a:pPr marL="285750" indent="-285750">
              <a:spcAft>
                <a:spcPts val="1600"/>
              </a:spcAft>
            </a:pPr>
            <a:endParaRPr lang="en-US" dirty="0"/>
          </a:p>
          <a:p>
            <a:pPr marL="285750" indent="-285750">
              <a:spcAft>
                <a:spcPts val="1600"/>
              </a:spcAft>
            </a:pPr>
            <a:r>
              <a:rPr lang="en-US" dirty="0" smtClean="0"/>
              <a:t>Here, right picture is the sound waves of the bird. Suppose, we have the combination of two sound in the form of sine or cosine oscillation. If we combine these two sound then, we get the bird sound. This is the basic idea of the Fourier transform. But, actual question is we have to transform this sound into the frequency? So how do we do it?</a:t>
            </a: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164</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102" y="1048621"/>
            <a:ext cx="3777148" cy="17697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01" y="1017726"/>
            <a:ext cx="3886200" cy="1800616"/>
          </a:xfrm>
          <a:prstGeom prst="rect">
            <a:avLst/>
          </a:prstGeom>
        </p:spPr>
      </p:pic>
    </p:spTree>
    <p:extLst>
      <p:ext uri="{BB962C8B-B14F-4D97-AF65-F5344CB8AC3E}">
        <p14:creationId xmlns:p14="http://schemas.microsoft.com/office/powerpoint/2010/main" val="217217031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Fourier Transform</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To transform the frequency, we have signal graph of decomposed sound. Thus, beats is the gap between the high point and cycles/second means unit of frequency or rotation of circle.</a:t>
            </a: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165</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393" y="2064773"/>
            <a:ext cx="6445045" cy="2757949"/>
          </a:xfrm>
          <a:prstGeom prst="rect">
            <a:avLst/>
          </a:prstGeom>
        </p:spPr>
      </p:pic>
    </p:spTree>
    <p:extLst>
      <p:ext uri="{BB962C8B-B14F-4D97-AF65-F5344CB8AC3E}">
        <p14:creationId xmlns:p14="http://schemas.microsoft.com/office/powerpoint/2010/main" val="253089900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Fourier Transform</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Previous diagram signal can be change into the circle based signal as, </a:t>
            </a:r>
          </a:p>
          <a:p>
            <a:pPr marL="0" indent="0">
              <a:spcAft>
                <a:spcPts val="1600"/>
              </a:spcAft>
              <a:buNone/>
            </a:pPr>
            <a:r>
              <a:rPr lang="en-US" dirty="0" smtClean="0"/>
              <a:t>This signal is depend on the 1.55 cycles/second</a:t>
            </a:r>
          </a:p>
          <a:p>
            <a:pPr marL="0" indent="0">
              <a:spcAft>
                <a:spcPts val="1600"/>
              </a:spcAft>
              <a:buNone/>
            </a:pPr>
            <a:r>
              <a:rPr lang="en-US" dirty="0" smtClean="0"/>
              <a:t>Means takes 1.55 to complete revolution in </a:t>
            </a:r>
          </a:p>
          <a:p>
            <a:pPr marL="0" indent="0">
              <a:spcAft>
                <a:spcPts val="1600"/>
              </a:spcAft>
              <a:buNone/>
            </a:pPr>
            <a:r>
              <a:rPr lang="en-US" dirty="0"/>
              <a:t>c</a:t>
            </a:r>
            <a:r>
              <a:rPr lang="en-US" dirty="0" smtClean="0"/>
              <a:t>ircle. Cycles/seconds is directly dependent to</a:t>
            </a:r>
          </a:p>
          <a:p>
            <a:pPr marL="0" indent="0">
              <a:spcAft>
                <a:spcPts val="1600"/>
              </a:spcAft>
              <a:buNone/>
            </a:pPr>
            <a:r>
              <a:rPr lang="en-US" dirty="0" smtClean="0"/>
              <a:t>the shape of the graph.</a:t>
            </a:r>
          </a:p>
          <a:p>
            <a:pPr marL="0" indent="0">
              <a:spcAft>
                <a:spcPts val="1600"/>
              </a:spcAft>
              <a:buNone/>
            </a:pPr>
            <a:r>
              <a:rPr lang="en-US" dirty="0" smtClean="0"/>
              <a:t>Cycles/seconds is also called frequency.</a:t>
            </a:r>
          </a:p>
          <a:p>
            <a:pPr marL="0" indent="0">
              <a:spcAft>
                <a:spcPts val="1600"/>
              </a:spcAft>
              <a:buNone/>
            </a:pPr>
            <a:r>
              <a:rPr lang="en-US" dirty="0" smtClean="0"/>
              <a:t>Shape of the graphs changes if the frequency is changes.</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400" y="1486459"/>
            <a:ext cx="3886200" cy="2663764"/>
          </a:xfrm>
          <a:prstGeom prst="rect">
            <a:avLst/>
          </a:prstGeom>
        </p:spPr>
      </p:pic>
    </p:spTree>
    <p:extLst>
      <p:ext uri="{BB962C8B-B14F-4D97-AF65-F5344CB8AC3E}">
        <p14:creationId xmlns:p14="http://schemas.microsoft.com/office/powerpoint/2010/main" val="117934556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Fourier Transform</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This is the signal graph of 3 cycles/seconds.</a:t>
            </a:r>
            <a:r>
              <a:rPr lang="en-US" dirty="0"/>
              <a:t> </a:t>
            </a:r>
            <a:r>
              <a:rPr lang="en-US" dirty="0" smtClean="0"/>
              <a:t>Thus graph changes.</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167</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380" y="1392042"/>
            <a:ext cx="3168919" cy="2132823"/>
          </a:xfrm>
          <a:prstGeom prst="rect">
            <a:avLst/>
          </a:prstGeom>
        </p:spPr>
      </p:pic>
    </p:spTree>
    <p:extLst>
      <p:ext uri="{BB962C8B-B14F-4D97-AF65-F5344CB8AC3E}">
        <p14:creationId xmlns:p14="http://schemas.microsoft.com/office/powerpoint/2010/main" val="52631522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Fourier Transform</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Center of Mass is the points that holds the </a:t>
            </a:r>
          </a:p>
          <a:p>
            <a:pPr marL="0" indent="0">
              <a:spcAft>
                <a:spcPts val="1600"/>
              </a:spcAft>
              <a:buNone/>
            </a:pPr>
            <a:r>
              <a:rPr lang="en-US" dirty="0"/>
              <a:t>w</a:t>
            </a:r>
            <a:r>
              <a:rPr lang="en-US" dirty="0" smtClean="0"/>
              <a:t>eight of the signal. </a:t>
            </a:r>
            <a:endParaRPr lang="en-US" dirty="0"/>
          </a:p>
          <a:p>
            <a:pPr marL="285750" indent="-285750">
              <a:spcAft>
                <a:spcPts val="1600"/>
              </a:spcAft>
            </a:pPr>
            <a:r>
              <a:rPr lang="en-US" dirty="0" smtClean="0"/>
              <a:t>Initially it is the origin of the circle.</a:t>
            </a:r>
          </a:p>
          <a:p>
            <a:pPr marL="285750" indent="-285750">
              <a:spcAft>
                <a:spcPts val="1600"/>
              </a:spcAft>
            </a:pPr>
            <a:r>
              <a:rPr lang="en-US" dirty="0" smtClean="0"/>
              <a:t>As the frequency changes, graph shape is also</a:t>
            </a:r>
            <a:endParaRPr lang="en-US" dirty="0"/>
          </a:p>
          <a:p>
            <a:pPr marL="0" indent="0">
              <a:spcAft>
                <a:spcPts val="1600"/>
              </a:spcAft>
              <a:buNone/>
            </a:pPr>
            <a:r>
              <a:rPr lang="en-US" dirty="0" smtClean="0"/>
              <a:t>changes as the center of mass also.</a:t>
            </a:r>
          </a:p>
          <a:p>
            <a:pPr marL="0" indent="0">
              <a:spcAft>
                <a:spcPts val="1600"/>
              </a:spcAft>
              <a:buNone/>
            </a:pPr>
            <a:r>
              <a:rPr lang="en-US" dirty="0" smtClean="0"/>
              <a:t>Thus, Fourier transform maps the changes in</a:t>
            </a:r>
          </a:p>
          <a:p>
            <a:pPr marL="0" indent="0">
              <a:spcAft>
                <a:spcPts val="1600"/>
              </a:spcAft>
              <a:buNone/>
            </a:pPr>
            <a:r>
              <a:rPr lang="en-US" dirty="0" smtClean="0"/>
              <a:t>With respect to the frequency. Thus if we keep tracks of this change of center of mass then we get our result as,</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168</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535200" y="531950"/>
            <a:ext cx="2914650" cy="3886200"/>
          </a:xfrm>
          <a:prstGeom prst="rect">
            <a:avLst/>
          </a:prstGeom>
        </p:spPr>
      </p:pic>
    </p:spTree>
    <p:extLst>
      <p:ext uri="{BB962C8B-B14F-4D97-AF65-F5344CB8AC3E}">
        <p14:creationId xmlns:p14="http://schemas.microsoft.com/office/powerpoint/2010/main" val="307742023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Fourier Transform</a:t>
            </a:r>
            <a:endParaRPr dirty="0"/>
          </a:p>
        </p:txBody>
      </p:sp>
      <p:sp>
        <p:nvSpPr>
          <p:cNvPr id="80" name="Google Shape;80;p16"/>
          <p:cNvSpPr txBox="1">
            <a:spLocks noGrp="1"/>
          </p:cNvSpPr>
          <p:nvPr>
            <p:ph type="body" idx="1"/>
          </p:nvPr>
        </p:nvSpPr>
        <p:spPr>
          <a:xfrm>
            <a:off x="311700" y="955673"/>
            <a:ext cx="8520600" cy="386705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Hence, this is the actual transform of</a:t>
            </a:r>
          </a:p>
          <a:p>
            <a:pPr marL="0" indent="0">
              <a:spcAft>
                <a:spcPts val="1600"/>
              </a:spcAft>
              <a:buNone/>
            </a:pPr>
            <a:r>
              <a:rPr lang="en-US" dirty="0" smtClean="0"/>
              <a:t>the Fourier transform. It changes the </a:t>
            </a:r>
          </a:p>
          <a:p>
            <a:pPr marL="0" indent="0">
              <a:spcAft>
                <a:spcPts val="1600"/>
              </a:spcAft>
              <a:buNone/>
            </a:pPr>
            <a:r>
              <a:rPr lang="en-US" dirty="0" smtClean="0"/>
              <a:t>Pressure vs time into the frequency vs time.</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169</a:t>
            </a:fld>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55673"/>
            <a:ext cx="3676650" cy="1400175"/>
          </a:xfrm>
          <a:prstGeom prst="rect">
            <a:avLst/>
          </a:prstGeom>
        </p:spPr>
      </p:pic>
    </p:spTree>
    <p:extLst>
      <p:ext uri="{BB962C8B-B14F-4D97-AF65-F5344CB8AC3E}">
        <p14:creationId xmlns:p14="http://schemas.microsoft.com/office/powerpoint/2010/main" val="34306035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Lineraly Dependent and Independent Vectors </a:t>
            </a:r>
            <a:r>
              <a:rPr lang="en" dirty="0" smtClean="0"/>
              <a:t>for </a:t>
            </a:r>
            <a:r>
              <a:rPr lang="en" dirty="0"/>
              <a:t>AI</a:t>
            </a:r>
            <a:endParaRPr dirty="0"/>
          </a:p>
        </p:txBody>
      </p:sp>
      <p:sp>
        <p:nvSpPr>
          <p:cNvPr id="80" name="Google Shape;80;p16"/>
          <p:cNvSpPr txBox="1">
            <a:spLocks noGrp="1"/>
          </p:cNvSpPr>
          <p:nvPr>
            <p:ph type="body" idx="1"/>
          </p:nvPr>
        </p:nvSpPr>
        <p:spPr>
          <a:xfrm>
            <a:off x="311700" y="1152475"/>
            <a:ext cx="8520600" cy="102961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Can be used to find the whether there is a relationship between vector’s or not.</a:t>
            </a:r>
          </a:p>
          <a:p>
            <a:pPr marL="285750" indent="-285750">
              <a:spcAft>
                <a:spcPts val="1600"/>
              </a:spcAft>
            </a:pPr>
            <a:r>
              <a:rPr lang="en-US" dirty="0" smtClean="0"/>
              <a:t>Can be used in GIS to approximate the distance between two points.</a:t>
            </a:r>
          </a:p>
          <a:p>
            <a:pPr marL="285750" indent="-285750">
              <a:spcAft>
                <a:spcPts val="1600"/>
              </a:spcAft>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64" y="2105025"/>
            <a:ext cx="6629400" cy="2726747"/>
          </a:xfrm>
          <a:prstGeom prst="rect">
            <a:avLst/>
          </a:prstGeom>
        </p:spPr>
      </p:pic>
    </p:spTree>
    <p:extLst>
      <p:ext uri="{BB962C8B-B14F-4D97-AF65-F5344CB8AC3E}">
        <p14:creationId xmlns:p14="http://schemas.microsoft.com/office/powerpoint/2010/main" val="18494884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Linear Transformation of vectors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12" y="1129859"/>
            <a:ext cx="8365575" cy="3747950"/>
          </a:xfrm>
          <a:prstGeom prst="rect">
            <a:avLst/>
          </a:prstGeom>
        </p:spPr>
      </p:pic>
    </p:spTree>
    <p:extLst>
      <p:ext uri="{BB962C8B-B14F-4D97-AF65-F5344CB8AC3E}">
        <p14:creationId xmlns:p14="http://schemas.microsoft.com/office/powerpoint/2010/main" val="3150030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Linear Transformation of vectors</a:t>
            </a:r>
            <a:endParaRPr dirty="0"/>
          </a:p>
        </p:txBody>
      </p:sp>
      <p:sp>
        <p:nvSpPr>
          <p:cNvPr id="73" name="Google Shape;73;p15"/>
          <p:cNvSpPr txBox="1">
            <a:spLocks noGrp="1"/>
          </p:cNvSpPr>
          <p:nvPr>
            <p:ph type="body" idx="1"/>
          </p:nvPr>
        </p:nvSpPr>
        <p:spPr>
          <a:xfrm>
            <a:off x="311700" y="1152476"/>
            <a:ext cx="8520600" cy="613980"/>
          </a:xfrm>
          <a:prstGeom prst="rect">
            <a:avLst/>
          </a:prstGeom>
        </p:spPr>
        <p:txBody>
          <a:bodyPr spcFirstLastPara="1" wrap="square" lIns="91425" tIns="91425" rIns="91425" bIns="91425" anchor="t" anchorCtr="0">
            <a:noAutofit/>
          </a:bodyPr>
          <a:lstStyle/>
          <a:p>
            <a:pPr lvl="0"/>
            <a:r>
              <a:rPr lang="en-US" dirty="0" smtClean="0"/>
              <a:t>It includes,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881" y="1766456"/>
            <a:ext cx="7273636" cy="2011941"/>
          </a:xfrm>
          <a:prstGeom prst="rect">
            <a:avLst/>
          </a:prstGeom>
        </p:spPr>
      </p:pic>
    </p:spTree>
    <p:extLst>
      <p:ext uri="{BB962C8B-B14F-4D97-AF65-F5344CB8AC3E}">
        <p14:creationId xmlns:p14="http://schemas.microsoft.com/office/powerpoint/2010/main" val="16342481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Covered</a:t>
            </a:r>
            <a:endParaRPr dirty="0"/>
          </a:p>
        </p:txBody>
      </p:sp>
      <p:sp>
        <p:nvSpPr>
          <p:cNvPr id="66" name="Google Shape;66;p14"/>
          <p:cNvSpPr txBox="1">
            <a:spLocks noGrp="1"/>
          </p:cNvSpPr>
          <p:nvPr>
            <p:ph type="body" idx="1"/>
          </p:nvPr>
        </p:nvSpPr>
        <p:spPr>
          <a:xfrm>
            <a:off x="311700" y="1152474"/>
            <a:ext cx="8520600" cy="376242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smtClean="0"/>
              <a:t>System of Linear Equations</a:t>
            </a:r>
          </a:p>
          <a:p>
            <a:pPr marL="457200" lvl="0" indent="-342900" algn="l" rtl="0">
              <a:spcBef>
                <a:spcPts val="0"/>
              </a:spcBef>
              <a:spcAft>
                <a:spcPts val="0"/>
              </a:spcAft>
              <a:buSzPts val="1800"/>
              <a:buChar char="●"/>
            </a:pPr>
            <a:r>
              <a:rPr lang="en" dirty="0" smtClean="0"/>
              <a:t>Matrix</a:t>
            </a:r>
          </a:p>
          <a:p>
            <a:pPr marL="457200" lvl="0" indent="-342900" algn="l" rtl="0">
              <a:spcBef>
                <a:spcPts val="0"/>
              </a:spcBef>
              <a:spcAft>
                <a:spcPts val="0"/>
              </a:spcAft>
              <a:buSzPts val="1800"/>
              <a:buChar char="●"/>
            </a:pPr>
            <a:r>
              <a:rPr lang="en" dirty="0" smtClean="0"/>
              <a:t>Linearly dependent and independent vectors</a:t>
            </a:r>
          </a:p>
          <a:p>
            <a:pPr marL="457200" lvl="0" indent="-342900" algn="l" rtl="0">
              <a:spcBef>
                <a:spcPts val="0"/>
              </a:spcBef>
              <a:spcAft>
                <a:spcPts val="0"/>
              </a:spcAft>
              <a:buSzPts val="1800"/>
              <a:buChar char="●"/>
            </a:pPr>
            <a:r>
              <a:rPr lang="en" dirty="0" smtClean="0"/>
              <a:t>Linear Transformation of vectors</a:t>
            </a:r>
          </a:p>
          <a:p>
            <a:pPr marL="457200" lvl="0" indent="-342900" algn="l" rtl="0">
              <a:spcBef>
                <a:spcPts val="0"/>
              </a:spcBef>
              <a:spcAft>
                <a:spcPts val="0"/>
              </a:spcAft>
              <a:buSzPts val="1800"/>
              <a:buChar char="●"/>
            </a:pPr>
            <a:r>
              <a:rPr lang="en" dirty="0" smtClean="0"/>
              <a:t>Angle between vectors.</a:t>
            </a:r>
          </a:p>
          <a:p>
            <a:pPr marL="457200" lvl="0" indent="-342900" algn="l" rtl="0">
              <a:spcBef>
                <a:spcPts val="0"/>
              </a:spcBef>
              <a:spcAft>
                <a:spcPts val="0"/>
              </a:spcAft>
              <a:buSzPts val="1800"/>
              <a:buChar char="●"/>
            </a:pPr>
            <a:r>
              <a:rPr lang="en" dirty="0" smtClean="0"/>
              <a:t>Norms</a:t>
            </a:r>
          </a:p>
          <a:p>
            <a:pPr marL="457200" lvl="0" indent="-342900" algn="l" rtl="0">
              <a:spcBef>
                <a:spcPts val="0"/>
              </a:spcBef>
              <a:spcAft>
                <a:spcPts val="0"/>
              </a:spcAft>
              <a:buSzPts val="1800"/>
              <a:buChar char="●"/>
            </a:pPr>
            <a:r>
              <a:rPr lang="en-US" dirty="0" smtClean="0"/>
              <a:t>Orthogonal Projection</a:t>
            </a:r>
          </a:p>
          <a:p>
            <a:pPr marL="457200" lvl="0" indent="-342900" algn="l" rtl="0">
              <a:spcBef>
                <a:spcPts val="0"/>
              </a:spcBef>
              <a:spcAft>
                <a:spcPts val="0"/>
              </a:spcAft>
              <a:buSzPts val="1800"/>
              <a:buChar char="●"/>
            </a:pPr>
            <a:r>
              <a:rPr lang="en-US" dirty="0" smtClean="0"/>
              <a:t>Determinants and trace</a:t>
            </a:r>
          </a:p>
          <a:p>
            <a:pPr marL="457200" lvl="0" indent="-342900" algn="l" rtl="0">
              <a:spcBef>
                <a:spcPts val="0"/>
              </a:spcBef>
              <a:spcAft>
                <a:spcPts val="0"/>
              </a:spcAft>
              <a:buSzPts val="1800"/>
              <a:buChar char="●"/>
            </a:pPr>
            <a:r>
              <a:rPr lang="en-US" dirty="0" smtClean="0"/>
              <a:t>PCA</a:t>
            </a:r>
          </a:p>
          <a:p>
            <a:pPr marL="457200" lvl="0" indent="-342900" algn="l" rtl="0">
              <a:spcBef>
                <a:spcPts val="0"/>
              </a:spcBef>
              <a:spcAft>
                <a:spcPts val="0"/>
              </a:spcAft>
              <a:buSzPts val="1800"/>
              <a:buChar char="●"/>
            </a:pPr>
            <a:r>
              <a:rPr lang="en-US" dirty="0" smtClean="0"/>
              <a:t>SVD</a:t>
            </a:r>
          </a:p>
          <a:p>
            <a:pPr marL="457200" lvl="0" indent="-342900" algn="l" rtl="0">
              <a:spcBef>
                <a:spcPts val="0"/>
              </a:spcBef>
              <a:spcAft>
                <a:spcPts val="0"/>
              </a:spcAft>
              <a:buSzPts val="1800"/>
              <a:buChar char="●"/>
            </a:pPr>
            <a:r>
              <a:rPr lang="en-US" dirty="0" smtClean="0"/>
              <a:t>Matrix Approximation</a:t>
            </a:r>
          </a:p>
          <a:p>
            <a:pPr marL="457200" lvl="0" indent="-342900" algn="l" rtl="0">
              <a:spcBef>
                <a:spcPts val="0"/>
              </a:spcBef>
              <a:spcAft>
                <a:spcPts val="0"/>
              </a:spcAft>
              <a:buSzPts val="1800"/>
              <a:buChar char="●"/>
            </a:pPr>
            <a:endParaRPr dirty="0"/>
          </a:p>
        </p:txBody>
      </p:sp>
      <p:sp>
        <p:nvSpPr>
          <p:cNvPr id="67" name="Google Shape;67;p1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Linear Transformation of </a:t>
            </a:r>
            <a:r>
              <a:rPr lang="en" dirty="0" smtClean="0"/>
              <a:t>vectors for </a:t>
            </a:r>
            <a:r>
              <a:rPr lang="en" dirty="0"/>
              <a:t>AI</a:t>
            </a:r>
            <a:endParaRPr dirty="0"/>
          </a:p>
        </p:txBody>
      </p:sp>
      <p:sp>
        <p:nvSpPr>
          <p:cNvPr id="80" name="Google Shape;80;p16"/>
          <p:cNvSpPr txBox="1">
            <a:spLocks noGrp="1"/>
          </p:cNvSpPr>
          <p:nvPr>
            <p:ph type="body" idx="1"/>
          </p:nvPr>
        </p:nvSpPr>
        <p:spPr>
          <a:xfrm>
            <a:off x="311700" y="1152475"/>
            <a:ext cx="8520600" cy="312858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Used in Machine vision for rotating the image.</a:t>
            </a:r>
          </a:p>
          <a:p>
            <a:pPr marL="285750" indent="-285750">
              <a:spcAft>
                <a:spcPts val="1600"/>
              </a:spcAft>
            </a:pPr>
            <a:r>
              <a:rPr lang="en-US" dirty="0" smtClean="0"/>
              <a:t>Can be used for image slicing for the feature vector creation. </a:t>
            </a:r>
          </a:p>
          <a:p>
            <a:pPr marL="285750" indent="-285750">
              <a:spcAft>
                <a:spcPts val="1600"/>
              </a:spcAft>
            </a:pPr>
            <a:r>
              <a:rPr lang="en-US" dirty="0" smtClean="0"/>
              <a:t>Can also use for the manipulating the decision boundary of the different algorithms like SVM.</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1640098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Angles between vectors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7" y="1111827"/>
            <a:ext cx="7897968" cy="2753591"/>
          </a:xfrm>
          <a:prstGeom prst="rect">
            <a:avLst/>
          </a:prstGeom>
        </p:spPr>
      </p:pic>
    </p:spTree>
    <p:extLst>
      <p:ext uri="{BB962C8B-B14F-4D97-AF65-F5344CB8AC3E}">
        <p14:creationId xmlns:p14="http://schemas.microsoft.com/office/powerpoint/2010/main" val="395101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Angles between </a:t>
            </a:r>
            <a:r>
              <a:rPr lang="en" dirty="0" smtClean="0"/>
              <a:t>vectors for </a:t>
            </a:r>
            <a:r>
              <a:rPr lang="en" dirty="0"/>
              <a:t>AI</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4"/>
                <a:ext cx="8520600" cy="3803989"/>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Can be used to find the angles between two vectors. It is generally use in cosine similarity.</a:t>
                </a:r>
              </a:p>
              <a:p>
                <a:pPr marL="0" indent="0">
                  <a:spcAft>
                    <a:spcPts val="1600"/>
                  </a:spcAft>
                  <a:buNone/>
                </a:pPr>
                <a:r>
                  <a:rPr lang="en-US" dirty="0" smtClean="0"/>
                  <a:t>Suppose, x and y are the first two term-frequency vectors i.e.</a:t>
                </a:r>
              </a:p>
              <a:p>
                <a:pPr marL="0" indent="0">
                  <a:spcAft>
                    <a:spcPts val="1600"/>
                  </a:spcAft>
                  <a:buNone/>
                </a:pP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5, 3, 2, 2, 0, 0</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=(3, 2, 1, 1, 1, 1)</m:t>
                    </m:r>
                  </m:oMath>
                </a14:m>
                <a:r>
                  <a:rPr lang="en-US" dirty="0" smtClean="0"/>
                  <a:t> To find the similar, we use formula as,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=25 &amp; </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5</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2</m:t>
                              </m:r>
                            </m:sup>
                          </m:sSup>
                        </m:e>
                      </m:rad>
                      <m:r>
                        <a:rPr lang="en-US" b="0" i="1" smtClean="0">
                          <a:latin typeface="Cambria Math" panose="02040503050406030204" pitchFamily="18" charset="0"/>
                        </a:rPr>
                        <m:t> &amp; </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d>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i="1">
                                  <a:latin typeface="Cambria Math" panose="02040503050406030204" pitchFamily="18" charset="0"/>
                                </a:rPr>
                              </m:ctrlPr>
                            </m:sSupPr>
                            <m:e>
                              <m:r>
                                <a:rPr lang="en-US" b="0" i="1" smtClean="0">
                                  <a:latin typeface="Cambria Math" panose="02040503050406030204" pitchFamily="18" charset="0"/>
                                </a:rPr>
                                <m:t>3</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2</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1</m:t>
                              </m:r>
                            </m:e>
                            <m:sup>
                              <m:r>
                                <a:rPr lang="en-US" i="1">
                                  <a:latin typeface="Cambria Math" panose="02040503050406030204" pitchFamily="18" charset="0"/>
                                </a:rPr>
                                <m:t>2</m:t>
                              </m:r>
                            </m:sup>
                          </m:sSup>
                        </m:e>
                      </m:rad>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d>
                            <m:dPr>
                              <m:ctrlPr>
                                <a:rPr lang="en-US"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=0.94</m:t>
                          </m:r>
                        </m:e>
                      </m:func>
                    </m:oMath>
                  </m:oMathPara>
                </a14:m>
                <a:endParaRPr lang="en-US" dirty="0" smtClean="0"/>
              </a:p>
              <a:p>
                <a:pPr marL="0" indent="0">
                  <a:spcAft>
                    <a:spcPts val="1600"/>
                  </a:spcAft>
                  <a:buNone/>
                </a:pPr>
                <a:r>
                  <a:rPr lang="en-US" dirty="0" smtClean="0"/>
                  <a:t>Cosine value of 0 means that the two vectors are at 90 degrees to each other and have</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4"/>
                <a:ext cx="8520600" cy="3803989"/>
              </a:xfrm>
              <a:prstGeom prst="rect">
                <a:avLst/>
              </a:prstGeom>
              <a:blipFill>
                <a:blip r:embed="rId3"/>
                <a:stretch>
                  <a:fillRect l="-572" b="-3526"/>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3827876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Angles between </a:t>
            </a:r>
            <a:r>
              <a:rPr lang="en" dirty="0" smtClean="0"/>
              <a:t>vectors for </a:t>
            </a:r>
            <a:r>
              <a:rPr lang="en" dirty="0"/>
              <a:t>AI</a:t>
            </a:r>
            <a:endParaRPr dirty="0"/>
          </a:p>
        </p:txBody>
      </p:sp>
      <p:sp>
        <p:nvSpPr>
          <p:cNvPr id="80" name="Google Shape;80;p16"/>
          <p:cNvSpPr txBox="1">
            <a:spLocks noGrp="1"/>
          </p:cNvSpPr>
          <p:nvPr>
            <p:ph type="body" idx="1"/>
          </p:nvPr>
        </p:nvSpPr>
        <p:spPr>
          <a:xfrm>
            <a:off x="311700" y="1152475"/>
            <a:ext cx="8520600" cy="3128580"/>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 no match. The closer the cosine value to 1, the smaller the angle and the greater the match between vectors.</a:t>
            </a:r>
          </a:p>
          <a:p>
            <a:pPr marL="285750" indent="-285750">
              <a:spcAft>
                <a:spcPts val="1600"/>
              </a:spcAft>
            </a:pPr>
            <a:r>
              <a:rPr lang="en-US" dirty="0" smtClean="0"/>
              <a:t>We can also create the angle based frequency vector construction on the basis of vector point spread between two or more data points.</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3451465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Norms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 name="Google Shape;80;p16"/>
          <p:cNvSpPr txBox="1">
            <a:spLocks noGrp="1"/>
          </p:cNvSpPr>
          <p:nvPr>
            <p:ph type="body" idx="1"/>
          </p:nvPr>
        </p:nvSpPr>
        <p:spPr>
          <a:xfrm>
            <a:off x="311700" y="1152474"/>
            <a:ext cx="8520600" cy="1497207"/>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Measures the size or length of the vectors. </a:t>
            </a:r>
          </a:p>
          <a:p>
            <a:pPr marL="285750" indent="-285750">
              <a:spcAft>
                <a:spcPts val="1600"/>
              </a:spcAft>
            </a:pPr>
            <a:r>
              <a:rPr lang="en-US" dirty="0" smtClean="0"/>
              <a:t>Norms can’t be negatives. It gives length, size or extent of the vector in space.</a:t>
            </a:r>
          </a:p>
          <a:p>
            <a:pPr marL="0" indent="0">
              <a:spcAft>
                <a:spcPts val="1600"/>
              </a:spcAft>
              <a:buNone/>
            </a:pPr>
            <a:r>
              <a:rPr lang="en-US" dirty="0" smtClean="0"/>
              <a:t>Mathematically,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954" y="2649681"/>
            <a:ext cx="3384839" cy="2301395"/>
          </a:xfrm>
          <a:prstGeom prst="rect">
            <a:avLst/>
          </a:prstGeom>
        </p:spPr>
      </p:pic>
    </p:spTree>
    <p:extLst>
      <p:ext uri="{BB962C8B-B14F-4D97-AF65-F5344CB8AC3E}">
        <p14:creationId xmlns:p14="http://schemas.microsoft.com/office/powerpoint/2010/main" val="17741793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Norms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 name="Google Shape;80;p16"/>
          <p:cNvSpPr txBox="1">
            <a:spLocks noGrp="1"/>
          </p:cNvSpPr>
          <p:nvPr>
            <p:ph type="body" idx="1"/>
          </p:nvPr>
        </p:nvSpPr>
        <p:spPr>
          <a:xfrm>
            <a:off x="311700" y="1152475"/>
            <a:ext cx="8520600" cy="81140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In the diagram below, green line is called Euclidean Norms and other lines are Manhattan Norms.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718" y="2228127"/>
            <a:ext cx="3783167" cy="2649682"/>
          </a:xfrm>
          <a:prstGeom prst="rect">
            <a:avLst/>
          </a:prstGeom>
        </p:spPr>
      </p:pic>
    </p:spTree>
    <p:extLst>
      <p:ext uri="{BB962C8B-B14F-4D97-AF65-F5344CB8AC3E}">
        <p14:creationId xmlns:p14="http://schemas.microsoft.com/office/powerpoint/2010/main" val="489422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Norms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mc:AlternateContent xmlns:mc="http://schemas.openxmlformats.org/markup-compatibility/2006" xmlns:a14="http://schemas.microsoft.com/office/drawing/2010/main">
        <mc:Choice Requires="a14">
          <p:sp>
            <p:nvSpPr>
              <p:cNvPr id="5" name="Google Shape;80;p16"/>
              <p:cNvSpPr txBox="1">
                <a:spLocks noGrp="1"/>
              </p:cNvSpPr>
              <p:nvPr>
                <p:ph type="body" idx="1"/>
              </p:nvPr>
            </p:nvSpPr>
            <p:spPr>
              <a:xfrm>
                <a:off x="311700" y="1152475"/>
                <a:ext cx="8520600" cy="3528534"/>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If we have vector A=[3,4] then,</a:t>
                </a:r>
              </a:p>
              <a:p>
                <a:pPr marL="0" indent="0">
                  <a:spcAft>
                    <a:spcPts val="1600"/>
                  </a:spcAft>
                  <a:buNone/>
                </a:pPr>
                <a:r>
                  <a:rPr lang="en-US" dirty="0" smtClean="0"/>
                  <a:t>Manhattan Norms =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e>
                    </m:d>
                    <m:r>
                      <a:rPr lang="en-US" b="0" i="1" smtClean="0">
                        <a:latin typeface="Cambria Math" panose="02040503050406030204" pitchFamily="18" charset="0"/>
                      </a:rPr>
                      <m:t>+|4|=9</m:t>
                    </m:r>
                  </m:oMath>
                </a14:m>
                <a:r>
                  <a:rPr lang="en-US" dirty="0" smtClean="0"/>
                  <a:t> ; it is the distance you have travelled between (0,0) to (3,4) </a:t>
                </a:r>
              </a:p>
              <a:p>
                <a:pPr marL="0" indent="0">
                  <a:spcAft>
                    <a:spcPts val="1600"/>
                  </a:spcAft>
                  <a:buNone/>
                </a:pPr>
                <a:r>
                  <a:rPr lang="en-US" dirty="0" smtClean="0"/>
                  <a:t>Euclidean Norms = </a:t>
                </a:r>
                <a14:m>
                  <m:oMath xmlns:m="http://schemas.openxmlformats.org/officeDocument/2006/math">
                    <m:rad>
                      <m:radPr>
                        <m:degHide m:val="on"/>
                        <m:ctrlPr>
                          <a:rPr lang="en-US"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4</m:t>
                                </m:r>
                              </m:e>
                            </m:d>
                          </m:e>
                          <m:sup>
                            <m:r>
                              <a:rPr lang="en-US" b="0" i="1" smtClean="0">
                                <a:latin typeface="Cambria Math" panose="02040503050406030204" pitchFamily="18" charset="0"/>
                              </a:rPr>
                              <m:t>2</m:t>
                            </m:r>
                          </m:sup>
                        </m:sSup>
                      </m:e>
                    </m:rad>
                    <m:r>
                      <a:rPr lang="en-US" b="0" i="1" smtClean="0">
                        <a:latin typeface="Cambria Math" panose="02040503050406030204" pitchFamily="18" charset="0"/>
                      </a:rPr>
                      <m:t>=</m:t>
                    </m:r>
                  </m:oMath>
                </a14:m>
                <a:r>
                  <a:rPr lang="en-US" dirty="0" smtClean="0"/>
                  <a:t>5 ; it is the more direct route you have travelled from (3,4) to origin.</a:t>
                </a:r>
              </a:p>
              <a:p>
                <a:pPr marL="0" indent="0">
                  <a:spcAft>
                    <a:spcPts val="1600"/>
                  </a:spcAft>
                  <a:buNone/>
                </a:pPr>
                <a:r>
                  <a:rPr lang="en-US" dirty="0" smtClean="0"/>
                  <a:t> </a:t>
                </a:r>
              </a:p>
            </p:txBody>
          </p:sp>
        </mc:Choice>
        <mc:Fallback xmlns="">
          <p:sp>
            <p:nvSpPr>
              <p:cNvPr id="5" name="Google Shape;80;p16"/>
              <p:cNvSpPr txBox="1">
                <a:spLocks noGrp="1" noRot="1" noChangeAspect="1" noMove="1" noResize="1" noEditPoints="1" noAdjustHandles="1" noChangeArrowheads="1" noChangeShapeType="1" noTextEdit="1"/>
              </p:cNvSpPr>
              <p:nvPr>
                <p:ph type="body" idx="1"/>
              </p:nvPr>
            </p:nvSpPr>
            <p:spPr>
              <a:xfrm>
                <a:off x="311700" y="1152475"/>
                <a:ext cx="8520600" cy="3528534"/>
              </a:xfrm>
              <a:prstGeom prst="rect">
                <a:avLst/>
              </a:prstGeom>
              <a:blipFill>
                <a:blip r:embed="rId3"/>
                <a:stretch>
                  <a:fillRect l="-572"/>
                </a:stretch>
              </a:blipFill>
            </p:spPr>
            <p:txBody>
              <a:bodyPr/>
              <a:lstStyle/>
              <a:p>
                <a:r>
                  <a:rPr lang="en-US">
                    <a:noFill/>
                  </a:rPr>
                  <a:t> </a:t>
                </a:r>
              </a:p>
            </p:txBody>
          </p:sp>
        </mc:Fallback>
      </mc:AlternateContent>
    </p:spTree>
    <p:extLst>
      <p:ext uri="{BB962C8B-B14F-4D97-AF65-F5344CB8AC3E}">
        <p14:creationId xmlns:p14="http://schemas.microsoft.com/office/powerpoint/2010/main" val="3396028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Norms for </a:t>
            </a:r>
            <a:r>
              <a:rPr lang="en" dirty="0"/>
              <a:t>AI</a:t>
            </a:r>
            <a:endParaRPr dirty="0"/>
          </a:p>
        </p:txBody>
      </p:sp>
      <p:sp>
        <p:nvSpPr>
          <p:cNvPr id="80" name="Google Shape;80;p16"/>
          <p:cNvSpPr txBox="1">
            <a:spLocks noGrp="1"/>
          </p:cNvSpPr>
          <p:nvPr>
            <p:ph type="body" idx="1"/>
          </p:nvPr>
        </p:nvSpPr>
        <p:spPr>
          <a:xfrm>
            <a:off x="311700" y="1152475"/>
            <a:ext cx="8520600" cy="312858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Norms is applicable for loss function or regularization.</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733162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Orthogonal Projection</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5" name="Google Shape;80;p16"/>
          <p:cNvSpPr txBox="1">
            <a:spLocks noGrp="1"/>
          </p:cNvSpPr>
          <p:nvPr>
            <p:ph type="body" idx="1"/>
          </p:nvPr>
        </p:nvSpPr>
        <p:spPr>
          <a:xfrm>
            <a:off x="311700" y="3095575"/>
            <a:ext cx="8520600" cy="562025"/>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If the vector </a:t>
            </a:r>
            <a:r>
              <a:rPr lang="en-US" dirty="0"/>
              <a:t> </a:t>
            </a:r>
            <a:r>
              <a:rPr lang="en-US" dirty="0" smtClean="0"/>
              <a:t>a is projected on b:</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984" y="1153058"/>
            <a:ext cx="2581707" cy="1524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3116" y="3676769"/>
            <a:ext cx="2764848" cy="1095375"/>
          </a:xfrm>
          <a:prstGeom prst="rect">
            <a:avLst/>
          </a:prstGeom>
        </p:spPr>
      </p:pic>
    </p:spTree>
    <p:extLst>
      <p:ext uri="{BB962C8B-B14F-4D97-AF65-F5344CB8AC3E}">
        <p14:creationId xmlns:p14="http://schemas.microsoft.com/office/powerpoint/2010/main" val="16205546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Orthogonal Projection for AI</a:t>
            </a:r>
            <a:endParaRPr dirty="0"/>
          </a:p>
        </p:txBody>
      </p:sp>
      <p:sp>
        <p:nvSpPr>
          <p:cNvPr id="80" name="Google Shape;80;p16"/>
          <p:cNvSpPr txBox="1">
            <a:spLocks noGrp="1"/>
          </p:cNvSpPr>
          <p:nvPr>
            <p:ph type="body" idx="1"/>
          </p:nvPr>
        </p:nvSpPr>
        <p:spPr>
          <a:xfrm>
            <a:off x="311700" y="1152474"/>
            <a:ext cx="8520600" cy="1029615"/>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Used in Dimension reduction.</a:t>
            </a:r>
          </a:p>
          <a:p>
            <a:pPr marL="285750" indent="-285750">
              <a:spcAft>
                <a:spcPts val="1600"/>
              </a:spcAft>
            </a:pPr>
            <a:r>
              <a:rPr lang="en-US" dirty="0" smtClean="0"/>
              <a:t>Can be used to create multiple feature vector of the same image.</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09" y="2182090"/>
            <a:ext cx="6982691" cy="2498919"/>
          </a:xfrm>
          <a:prstGeom prst="rect">
            <a:avLst/>
          </a:prstGeom>
        </p:spPr>
      </p:pic>
    </p:spTree>
    <p:extLst>
      <p:ext uri="{BB962C8B-B14F-4D97-AF65-F5344CB8AC3E}">
        <p14:creationId xmlns:p14="http://schemas.microsoft.com/office/powerpoint/2010/main" val="937263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Covered</a:t>
            </a:r>
            <a:endParaRPr dirty="0"/>
          </a:p>
        </p:txBody>
      </p:sp>
      <p:sp>
        <p:nvSpPr>
          <p:cNvPr id="66" name="Google Shape;66;p14"/>
          <p:cNvSpPr txBox="1">
            <a:spLocks noGrp="1"/>
          </p:cNvSpPr>
          <p:nvPr>
            <p:ph type="body" idx="1"/>
          </p:nvPr>
        </p:nvSpPr>
        <p:spPr>
          <a:xfrm>
            <a:off x="311700" y="1152474"/>
            <a:ext cx="8520600" cy="392213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smtClean="0"/>
              <a:t>Naïve Bayes</a:t>
            </a:r>
          </a:p>
          <a:p>
            <a:pPr marL="457200" lvl="0" indent="-342900" algn="l" rtl="0">
              <a:spcBef>
                <a:spcPts val="0"/>
              </a:spcBef>
              <a:spcAft>
                <a:spcPts val="0"/>
              </a:spcAft>
              <a:buSzPts val="1800"/>
              <a:buChar char="●"/>
            </a:pPr>
            <a:r>
              <a:rPr lang="en-US" dirty="0" smtClean="0"/>
              <a:t>SVM ( Support Vector Machine)</a:t>
            </a:r>
          </a:p>
          <a:p>
            <a:pPr marL="457200" lvl="0" indent="-342900" algn="l" rtl="0">
              <a:spcBef>
                <a:spcPts val="0"/>
              </a:spcBef>
              <a:spcAft>
                <a:spcPts val="0"/>
              </a:spcAft>
              <a:buSzPts val="1800"/>
              <a:buChar char="●"/>
            </a:pPr>
            <a:r>
              <a:rPr lang="en-US" dirty="0" smtClean="0"/>
              <a:t>Kernel Trick</a:t>
            </a:r>
          </a:p>
          <a:p>
            <a:pPr marL="457200" lvl="0" indent="-342900" algn="l" rtl="0">
              <a:spcBef>
                <a:spcPts val="0"/>
              </a:spcBef>
              <a:spcAft>
                <a:spcPts val="0"/>
              </a:spcAft>
              <a:buSzPts val="1800"/>
              <a:buChar char="●"/>
            </a:pPr>
            <a:r>
              <a:rPr lang="en-US" dirty="0" smtClean="0"/>
              <a:t>Linear Regression</a:t>
            </a:r>
          </a:p>
          <a:p>
            <a:pPr marL="457200" lvl="0" indent="-342900" algn="l" rtl="0">
              <a:spcBef>
                <a:spcPts val="0"/>
              </a:spcBef>
              <a:spcAft>
                <a:spcPts val="0"/>
              </a:spcAft>
              <a:buSzPts val="1800"/>
              <a:buChar char="●"/>
            </a:pPr>
            <a:r>
              <a:rPr lang="en-US" dirty="0" smtClean="0"/>
              <a:t>Decision Tree</a:t>
            </a:r>
          </a:p>
          <a:p>
            <a:pPr marL="457200" lvl="0" indent="-342900" algn="l" rtl="0">
              <a:spcBef>
                <a:spcPts val="0"/>
              </a:spcBef>
              <a:spcAft>
                <a:spcPts val="0"/>
              </a:spcAft>
              <a:buSzPts val="1800"/>
              <a:buChar char="●"/>
            </a:pPr>
            <a:r>
              <a:rPr lang="en-US" dirty="0" smtClean="0"/>
              <a:t>KNN</a:t>
            </a:r>
          </a:p>
          <a:p>
            <a:pPr marL="457200" lvl="0" indent="-342900" algn="l" rtl="0">
              <a:spcBef>
                <a:spcPts val="0"/>
              </a:spcBef>
              <a:spcAft>
                <a:spcPts val="0"/>
              </a:spcAft>
              <a:buSzPts val="1800"/>
              <a:buChar char="●"/>
            </a:pPr>
            <a:r>
              <a:rPr lang="en-US" dirty="0" smtClean="0"/>
              <a:t>K-Means Clustering</a:t>
            </a:r>
          </a:p>
          <a:p>
            <a:pPr marL="457200" lvl="0" indent="-342900" algn="l" rtl="0">
              <a:spcBef>
                <a:spcPts val="0"/>
              </a:spcBef>
              <a:spcAft>
                <a:spcPts val="0"/>
              </a:spcAft>
              <a:buSzPts val="1800"/>
              <a:buChar char="●"/>
            </a:pPr>
            <a:r>
              <a:rPr lang="en-US" dirty="0" smtClean="0"/>
              <a:t>Feature Selection Technique</a:t>
            </a:r>
          </a:p>
          <a:p>
            <a:pPr marL="457200" lvl="0" indent="-342900" algn="l" rtl="0">
              <a:spcBef>
                <a:spcPts val="0"/>
              </a:spcBef>
              <a:spcAft>
                <a:spcPts val="0"/>
              </a:spcAft>
              <a:buSzPts val="1800"/>
              <a:buChar char="●"/>
            </a:pPr>
            <a:r>
              <a:rPr lang="en-US" dirty="0" smtClean="0"/>
              <a:t>Confusion Matrix</a:t>
            </a:r>
          </a:p>
          <a:p>
            <a:pPr marL="457200" lvl="0" indent="-342900" algn="l" rtl="0">
              <a:spcBef>
                <a:spcPts val="0"/>
              </a:spcBef>
              <a:spcAft>
                <a:spcPts val="0"/>
              </a:spcAft>
              <a:buSzPts val="1800"/>
              <a:buChar char="●"/>
            </a:pPr>
            <a:r>
              <a:rPr lang="en-US" dirty="0" smtClean="0"/>
              <a:t>Managing Missing Features</a:t>
            </a:r>
          </a:p>
          <a:p>
            <a:pPr marL="457200" lvl="0" indent="-342900" algn="l" rtl="0">
              <a:spcBef>
                <a:spcPts val="0"/>
              </a:spcBef>
              <a:spcAft>
                <a:spcPts val="0"/>
              </a:spcAft>
              <a:buSzPts val="1800"/>
              <a:buChar char="●"/>
            </a:pPr>
            <a:r>
              <a:rPr lang="en-US" dirty="0" smtClean="0"/>
              <a:t>Managing Categorical data</a:t>
            </a:r>
          </a:p>
          <a:p>
            <a:pPr marL="457200" lvl="0" indent="-342900" algn="l" rtl="0">
              <a:spcBef>
                <a:spcPts val="0"/>
              </a:spcBef>
              <a:spcAft>
                <a:spcPts val="0"/>
              </a:spcAft>
              <a:buSzPts val="1800"/>
              <a:buChar char="●"/>
            </a:pPr>
            <a:r>
              <a:rPr lang="en-US" dirty="0" smtClean="0"/>
              <a:t>Regularization</a:t>
            </a:r>
          </a:p>
          <a:p>
            <a:pPr marL="457200" lvl="0" indent="-342900" algn="l" rtl="0">
              <a:spcBef>
                <a:spcPts val="0"/>
              </a:spcBef>
              <a:spcAft>
                <a:spcPts val="0"/>
              </a:spcAft>
              <a:buSzPts val="1800"/>
              <a:buChar char="●"/>
            </a:pPr>
            <a:endParaRPr lang="en-US" dirty="0" smtClean="0"/>
          </a:p>
          <a:p>
            <a:pPr marL="457200" lvl="0" indent="-342900" algn="l" rtl="0">
              <a:spcBef>
                <a:spcPts val="0"/>
              </a:spcBef>
              <a:spcAft>
                <a:spcPts val="0"/>
              </a:spcAft>
              <a:buSzPts val="1800"/>
              <a:buChar char="●"/>
            </a:pPr>
            <a:endParaRPr lang="en-US" dirty="0" smtClean="0"/>
          </a:p>
          <a:p>
            <a:pPr marL="457200" lvl="0" indent="-342900" algn="l" rtl="0">
              <a:spcBef>
                <a:spcPts val="0"/>
              </a:spcBef>
              <a:spcAft>
                <a:spcPts val="0"/>
              </a:spcAft>
              <a:buSzPts val="1800"/>
              <a:buChar char="●"/>
            </a:pPr>
            <a:endParaRPr lang="en-US" dirty="0" smtClean="0"/>
          </a:p>
          <a:p>
            <a:pPr marL="457200" lvl="0" indent="-342900" algn="l" rtl="0">
              <a:spcBef>
                <a:spcPts val="0"/>
              </a:spcBef>
              <a:spcAft>
                <a:spcPts val="0"/>
              </a:spcAft>
              <a:buSzPts val="1800"/>
              <a:buChar char="●"/>
            </a:pPr>
            <a:endParaRPr dirty="0"/>
          </a:p>
        </p:txBody>
      </p:sp>
      <p:sp>
        <p:nvSpPr>
          <p:cNvPr id="67" name="Google Shape;67;p1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dirty="0"/>
          </a:p>
        </p:txBody>
      </p:sp>
    </p:spTree>
    <p:extLst>
      <p:ext uri="{BB962C8B-B14F-4D97-AF65-F5344CB8AC3E}">
        <p14:creationId xmlns:p14="http://schemas.microsoft.com/office/powerpoint/2010/main" val="4478992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Determinants and trace</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mc:AlternateContent xmlns:mc="http://schemas.openxmlformats.org/markup-compatibility/2006" xmlns:a14="http://schemas.microsoft.com/office/drawing/2010/main">
        <mc:Choice Requires="a14">
          <p:sp>
            <p:nvSpPr>
              <p:cNvPr id="5" name="Google Shape;80;p16"/>
              <p:cNvSpPr txBox="1">
                <a:spLocks noGrp="1"/>
              </p:cNvSpPr>
              <p:nvPr>
                <p:ph type="body" idx="1"/>
              </p:nvPr>
            </p:nvSpPr>
            <p:spPr>
              <a:xfrm>
                <a:off x="311700" y="1204430"/>
                <a:ext cx="8520600" cy="3870179"/>
              </a:xfrm>
              <a:prstGeom prst="rect">
                <a:avLst/>
              </a:prstGeom>
            </p:spPr>
            <p:txBody>
              <a:bodyPr spcFirstLastPara="1" wrap="square" lIns="91425" tIns="91425" rIns="91425" bIns="91425" anchor="t" anchorCtr="0">
                <a:noAutofit/>
              </a:bodyPr>
              <a:lstStyle/>
              <a:p>
                <a:pPr marL="285750" indent="-285750" algn="just">
                  <a:lnSpc>
                    <a:spcPct val="100000"/>
                  </a:lnSpc>
                  <a:spcAft>
                    <a:spcPts val="1600"/>
                  </a:spcAft>
                </a:pPr>
                <a:r>
                  <a:rPr lang="en-US" dirty="0" smtClean="0"/>
                  <a:t>It is the mathematical object for the analysis of the solution of the system of linear equations.</a:t>
                </a:r>
              </a:p>
              <a:p>
                <a:pPr marL="285750" indent="-285750" algn="just">
                  <a:lnSpc>
                    <a:spcPct val="100000"/>
                  </a:lnSpc>
                  <a:spcAft>
                    <a:spcPts val="1600"/>
                  </a:spcAft>
                </a:pPr>
                <a:r>
                  <a:rPr lang="en-US" dirty="0" smtClean="0"/>
                  <a:t>Mathematically, it is represented by </a:t>
                </a:r>
                <a:r>
                  <a:rPr lang="en-US" dirty="0" err="1" smtClean="0"/>
                  <a:t>det</a:t>
                </a:r>
                <a:r>
                  <a:rPr lang="en-US" dirty="0" smtClean="0"/>
                  <a:t>(A).</a:t>
                </a:r>
              </a:p>
              <a:p>
                <a:pPr marL="285750" indent="-285750" algn="just">
                  <a:lnSpc>
                    <a:spcPct val="100000"/>
                  </a:lnSpc>
                  <a:spcAft>
                    <a:spcPts val="1600"/>
                  </a:spcAft>
                </a:pPr>
                <a:r>
                  <a:rPr lang="en-US" dirty="0" smtClean="0"/>
                  <a:t>Determinants is generally used to approximate the area(in case of 2D) and volume(in case of 3D) in the co-ordinate geometry.</a:t>
                </a:r>
              </a:p>
              <a:p>
                <a:pPr marL="285750" indent="-285750" algn="just">
                  <a:lnSpc>
                    <a:spcPct val="100000"/>
                  </a:lnSpc>
                  <a:spcAft>
                    <a:spcPts val="1600"/>
                  </a:spcAft>
                </a:pPr>
                <a:r>
                  <a:rPr lang="en-US" dirty="0" smtClean="0"/>
                  <a:t>Trace of the square matrix A is defined as the,</a:t>
                </a:r>
              </a:p>
              <a:p>
                <a:pPr marL="0" indent="0" algn="just">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𝑡𝑟</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𝑖𝑖</m:t>
                              </m:r>
                            </m:sub>
                          </m:sSub>
                        </m:e>
                      </m:nary>
                    </m:oMath>
                  </m:oMathPara>
                </a14:m>
                <a:endParaRPr lang="en-US" dirty="0" smtClean="0"/>
              </a:p>
              <a:p>
                <a:pPr marL="0" indent="0" algn="just">
                  <a:spcAft>
                    <a:spcPts val="1600"/>
                  </a:spcAft>
                  <a:buNone/>
                </a:pPr>
                <a:r>
                  <a:rPr lang="en-US" dirty="0" smtClean="0"/>
                  <a:t>i.e. the trace is the sum of the diagonal elements of A.</a:t>
                </a:r>
              </a:p>
            </p:txBody>
          </p:sp>
        </mc:Choice>
        <mc:Fallback xmlns="">
          <p:sp>
            <p:nvSpPr>
              <p:cNvPr id="5" name="Google Shape;80;p16"/>
              <p:cNvSpPr txBox="1">
                <a:spLocks noGrp="1" noRot="1" noChangeAspect="1" noMove="1" noResize="1" noEditPoints="1" noAdjustHandles="1" noChangeArrowheads="1" noChangeShapeType="1" noTextEdit="1"/>
              </p:cNvSpPr>
              <p:nvPr>
                <p:ph type="body" idx="1"/>
              </p:nvPr>
            </p:nvSpPr>
            <p:spPr>
              <a:xfrm>
                <a:off x="311700" y="1204430"/>
                <a:ext cx="8520600" cy="3870179"/>
              </a:xfrm>
              <a:prstGeom prst="rect">
                <a:avLst/>
              </a:prstGeom>
              <a:blipFill>
                <a:blip r:embed="rId3"/>
                <a:stretch>
                  <a:fillRect l="-572" r="-644" b="-4890"/>
                </a:stretch>
              </a:blipFill>
            </p:spPr>
            <p:txBody>
              <a:bodyPr/>
              <a:lstStyle/>
              <a:p>
                <a:r>
                  <a:rPr lang="en-US">
                    <a:noFill/>
                  </a:rPr>
                  <a:t> </a:t>
                </a:r>
              </a:p>
            </p:txBody>
          </p:sp>
        </mc:Fallback>
      </mc:AlternateContent>
    </p:spTree>
    <p:extLst>
      <p:ext uri="{BB962C8B-B14F-4D97-AF65-F5344CB8AC3E}">
        <p14:creationId xmlns:p14="http://schemas.microsoft.com/office/powerpoint/2010/main" val="15723860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Determinant and trace for AI</a:t>
            </a:r>
            <a:endParaRPr dirty="0"/>
          </a:p>
        </p:txBody>
      </p:sp>
      <p:sp>
        <p:nvSpPr>
          <p:cNvPr id="80" name="Google Shape;80;p16"/>
          <p:cNvSpPr txBox="1">
            <a:spLocks noGrp="1"/>
          </p:cNvSpPr>
          <p:nvPr>
            <p:ph type="body" idx="1"/>
          </p:nvPr>
        </p:nvSpPr>
        <p:spPr>
          <a:xfrm>
            <a:off x="311700" y="1152474"/>
            <a:ext cx="8520600" cy="3263662"/>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Determinant is generally used to find the inverse of matrix. So in case of the matrix division it will be useful.</a:t>
            </a:r>
          </a:p>
          <a:p>
            <a:pPr marL="285750" indent="-285750">
              <a:spcAft>
                <a:spcPts val="1600"/>
              </a:spcAft>
            </a:pPr>
            <a:r>
              <a:rPr lang="en-US" dirty="0" smtClean="0"/>
              <a:t>Together Determinant and trace working together, we can easily find the unknown or error value. Hence, it is used to faulty vector easily through the combination of other feature matrix.</a:t>
            </a:r>
          </a:p>
          <a:p>
            <a:pPr marL="285750" indent="-285750">
              <a:spcAft>
                <a:spcPts val="1600"/>
              </a:spcAft>
            </a:pPr>
            <a:r>
              <a:rPr lang="en-US" dirty="0" smtClean="0"/>
              <a:t>It is also used to find the volume which is generally used in co-ordinate geometry. Thus, in AI, we can find the volume of the data vector. So that it will helps in the visualization of data. And also it helps to create the decision boundary.</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3707260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PCA(Principle Component Analysis)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12110390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Eigenvalue and Eigenvector</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5" name="Google Shape;80;p16"/>
          <p:cNvSpPr txBox="1">
            <a:spLocks noGrp="1"/>
          </p:cNvSpPr>
          <p:nvPr>
            <p:ph type="body" idx="1"/>
          </p:nvPr>
        </p:nvSpPr>
        <p:spPr>
          <a:xfrm>
            <a:off x="311700" y="1204430"/>
            <a:ext cx="8520600" cy="1559552"/>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Let, A be the square matrix. Then, </a:t>
            </a:r>
            <a:r>
              <a:rPr lang="en-US" dirty="0" smtClean="0">
                <a:sym typeface="Symbol" panose="05050102010706020507" pitchFamily="18" charset="2"/>
              </a:rPr>
              <a:t> is an eigenvalue of A and x is the corresponding eigenvector of A if Ax=x. We call this as eigenvalue equation.</a:t>
            </a:r>
          </a:p>
          <a:p>
            <a:pPr marL="285750" indent="-285750">
              <a:spcAft>
                <a:spcPts val="1600"/>
              </a:spcAft>
            </a:pPr>
            <a:r>
              <a:rPr lang="en-US" dirty="0" smtClean="0">
                <a:sym typeface="Symbol" panose="05050102010706020507" pitchFamily="18" charset="2"/>
              </a:rPr>
              <a:t>Determinant of a matrix is the product of the eigenvalue and trace of a matrix is the sum of the eigenvalue.</a:t>
            </a:r>
            <a:endParaRPr lang="en-US"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73" y="3087109"/>
            <a:ext cx="1676400" cy="17907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115" y="3087109"/>
            <a:ext cx="1724025" cy="17907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1582" y="3087109"/>
            <a:ext cx="2085963" cy="1790700"/>
          </a:xfrm>
          <a:prstGeom prst="rect">
            <a:avLst/>
          </a:prstGeom>
        </p:spPr>
      </p:pic>
    </p:spTree>
    <p:extLst>
      <p:ext uri="{BB962C8B-B14F-4D97-AF65-F5344CB8AC3E}">
        <p14:creationId xmlns:p14="http://schemas.microsoft.com/office/powerpoint/2010/main" val="38917162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Eigenvalue and Eigenvector for AI</a:t>
            </a:r>
            <a:endParaRPr dirty="0"/>
          </a:p>
        </p:txBody>
      </p:sp>
      <p:sp>
        <p:nvSpPr>
          <p:cNvPr id="80" name="Google Shape;80;p16"/>
          <p:cNvSpPr txBox="1">
            <a:spLocks noGrp="1"/>
          </p:cNvSpPr>
          <p:nvPr>
            <p:ph type="body" idx="1"/>
          </p:nvPr>
        </p:nvSpPr>
        <p:spPr>
          <a:xfrm>
            <a:off x="311700" y="1152473"/>
            <a:ext cx="8520600" cy="3772817"/>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is used for dimension reduction in AI.</a:t>
            </a:r>
          </a:p>
          <a:p>
            <a:pPr marL="285750" indent="-285750">
              <a:spcAft>
                <a:spcPts val="1600"/>
              </a:spcAft>
            </a:pPr>
            <a:r>
              <a:rPr lang="en-US" dirty="0" smtClean="0"/>
              <a:t>It is used for the transformation of vectors without affecting it’s position.</a:t>
            </a:r>
          </a:p>
          <a:p>
            <a:pPr marL="285750" indent="-285750">
              <a:spcAft>
                <a:spcPts val="1600"/>
              </a:spcAft>
            </a:pPr>
            <a:r>
              <a:rPr lang="en-US" dirty="0" smtClean="0"/>
              <a:t>In AI, angle based frequency vector construction on the basis of vector point spread between data points : Eigenvalue and eigenvector can be used with the limit of stretching without affecting the angle between the data point.</a:t>
            </a:r>
          </a:p>
          <a:p>
            <a:pPr marL="285750" indent="-285750">
              <a:spcAft>
                <a:spcPts val="1600"/>
              </a:spcAft>
            </a:pPr>
            <a:r>
              <a:rPr lang="en-US" dirty="0" smtClean="0"/>
              <a:t>It can also be used for the webpage ranking system based on the eigenvector of the weighted link matrix.</a:t>
            </a:r>
          </a:p>
          <a:p>
            <a:pPr marL="285750" indent="-285750">
              <a:spcAft>
                <a:spcPts val="1600"/>
              </a:spcAft>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640103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Co-variance</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77281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Co-variance is a measure of the joint variability of two random variables. The formula to calculate co-variance is given below:</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num>
                            <m:den>
                              <m:r>
                                <a:rPr lang="en-US" b="0" i="1" smtClean="0">
                                  <a:latin typeface="Cambria Math" panose="02040503050406030204" pitchFamily="18" charset="0"/>
                                </a:rPr>
                                <m:t>𝑛</m:t>
                              </m:r>
                              <m:r>
                                <a:rPr lang="en-US" b="0" i="1" smtClean="0">
                                  <a:latin typeface="Cambria Math" panose="02040503050406030204" pitchFamily="18" charset="0"/>
                                </a:rPr>
                                <m:t>−1</m:t>
                              </m:r>
                            </m:den>
                          </m:f>
                        </m:e>
                      </m:nary>
                    </m:oMath>
                  </m:oMathPara>
                </a14:m>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772817"/>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6229868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Example of PCA</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159072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Suppose, we have, X=[2.5, 0.5, 2.2, 1.9, 3.1, 2.3, 2, 1, 1.5] and Y=[2.4, 0.7, 2.9, 2.2, 3.0, 2.7, 1.6, 1.1, 0.9] then we know, Mean(x)=1.81 and Mean(y)=1.91</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𝑐</m:t>
                                </m:r>
                                <m:r>
                                  <a:rPr lang="en-US" b="0" i="1" smtClean="0">
                                    <a:latin typeface="Cambria Math" panose="02040503050406030204" pitchFamily="18" charset="0"/>
                                  </a:rPr>
                                  <m:t>𝑜𝑣</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e>
                                <m:r>
                                  <a:rPr lang="en-US" b="0" i="1" smtClean="0">
                                    <a:latin typeface="Cambria Math" panose="02040503050406030204" pitchFamily="18" charset="0"/>
                                  </a:rPr>
                                  <m:t>𝑐𝑜𝑣</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mr>
                            <m:mr>
                              <m:e>
                                <m:r>
                                  <a:rPr lang="en-US" b="0" i="1" smtClean="0">
                                    <a:latin typeface="Cambria Math" panose="02040503050406030204" pitchFamily="18" charset="0"/>
                                  </a:rPr>
                                  <m:t>𝑐𝑜𝑣</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e>
                                <m:r>
                                  <a:rPr lang="en-US" b="0" i="1" smtClean="0">
                                    <a:latin typeface="Cambria Math" panose="02040503050406030204" pitchFamily="18" charset="0"/>
                                  </a:rPr>
                                  <m:t>𝑐𝑜𝑣</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e>
                            </m:mr>
                          </m:m>
                        </m:e>
                      </m:d>
                    </m:oMath>
                  </m:oMathPara>
                </a14:m>
                <a:endParaRPr lang="en-US" dirty="0" smtClean="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1590727"/>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graphicFrame>
        <p:nvGraphicFramePr>
          <p:cNvPr id="2" name="Table 1"/>
          <p:cNvGraphicFramePr>
            <a:graphicFrameLocks noGrp="1"/>
          </p:cNvGraphicFramePr>
          <p:nvPr>
            <p:extLst>
              <p:ext uri="{D42A27DB-BD31-4B8C-83A1-F6EECF244321}">
                <p14:modId xmlns:p14="http://schemas.microsoft.com/office/powerpoint/2010/main" val="2627961791"/>
              </p:ext>
            </p:extLst>
          </p:nvPr>
        </p:nvGraphicFramePr>
        <p:xfrm>
          <a:off x="1129146" y="2888096"/>
          <a:ext cx="6096000" cy="12598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26407199"/>
                    </a:ext>
                  </a:extLst>
                </a:gridCol>
                <a:gridCol w="2032000">
                  <a:extLst>
                    <a:ext uri="{9D8B030D-6E8A-4147-A177-3AD203B41FA5}">
                      <a16:colId xmlns:a16="http://schemas.microsoft.com/office/drawing/2014/main" val="1151551276"/>
                    </a:ext>
                  </a:extLst>
                </a:gridCol>
                <a:gridCol w="2032000">
                  <a:extLst>
                    <a:ext uri="{9D8B030D-6E8A-4147-A177-3AD203B41FA5}">
                      <a16:colId xmlns:a16="http://schemas.microsoft.com/office/drawing/2014/main" val="891681955"/>
                    </a:ext>
                  </a:extLst>
                </a:gridCol>
              </a:tblGrid>
              <a:tr h="370840">
                <a:tc>
                  <a:txBody>
                    <a:bodyPr/>
                    <a:lstStyle/>
                    <a:p>
                      <a:pPr algn="ctr"/>
                      <a:r>
                        <a:rPr lang="en-US" dirty="0" smtClean="0"/>
                        <a:t>X</a:t>
                      </a:r>
                      <a:endParaRPr lang="en-US" dirty="0"/>
                    </a:p>
                  </a:txBody>
                  <a:tcPr>
                    <a:solidFill>
                      <a:schemeClr val="tx1"/>
                    </a:solidFill>
                  </a:tcPr>
                </a:tc>
                <a:tc>
                  <a:txBody>
                    <a:bodyPr/>
                    <a:lstStyle/>
                    <a:p>
                      <a:pPr algn="ctr"/>
                      <a:r>
                        <a:rPr lang="en-US" dirty="0" smtClean="0"/>
                        <a:t>X-mean(X)</a:t>
                      </a:r>
                      <a:endParaRPr lang="en-US" dirty="0"/>
                    </a:p>
                  </a:txBody>
                  <a:tcPr>
                    <a:solidFill>
                      <a:schemeClr val="tx1"/>
                    </a:solidFill>
                  </a:tcPr>
                </a:tc>
                <a:tc>
                  <a:txBody>
                    <a:bodyPr/>
                    <a:lstStyle/>
                    <a:p>
                      <a:pPr algn="ctr"/>
                      <a:r>
                        <a:rPr lang="en-US" dirty="0" smtClean="0"/>
                        <a:t>(x-mean(x))(x-mean(x))</a:t>
                      </a:r>
                      <a:endParaRPr lang="en-US" dirty="0"/>
                    </a:p>
                  </a:txBody>
                  <a:tcPr>
                    <a:solidFill>
                      <a:schemeClr val="tx1"/>
                    </a:solidFill>
                  </a:tcPr>
                </a:tc>
                <a:extLst>
                  <a:ext uri="{0D108BD9-81ED-4DB2-BD59-A6C34878D82A}">
                    <a16:rowId xmlns:a16="http://schemas.microsoft.com/office/drawing/2014/main" val="4000921778"/>
                  </a:ext>
                </a:extLst>
              </a:tr>
              <a:tr h="370840">
                <a:tc>
                  <a:txBody>
                    <a:bodyPr/>
                    <a:lstStyle/>
                    <a:p>
                      <a:r>
                        <a:rPr lang="en-US" dirty="0" smtClean="0">
                          <a:solidFill>
                            <a:schemeClr val="bg1"/>
                          </a:solidFill>
                        </a:rPr>
                        <a:t>2.5</a:t>
                      </a:r>
                      <a:endParaRPr lang="en-US" dirty="0">
                        <a:solidFill>
                          <a:schemeClr val="bg1"/>
                        </a:solidFill>
                      </a:endParaRPr>
                    </a:p>
                  </a:txBody>
                  <a:tcPr/>
                </a:tc>
                <a:tc>
                  <a:txBody>
                    <a:bodyPr/>
                    <a:lstStyle/>
                    <a:p>
                      <a:r>
                        <a:rPr lang="en-US" dirty="0" smtClean="0">
                          <a:solidFill>
                            <a:schemeClr val="bg1"/>
                          </a:solidFill>
                        </a:rPr>
                        <a:t>0.69</a:t>
                      </a:r>
                      <a:endParaRPr lang="en-US" dirty="0">
                        <a:solidFill>
                          <a:schemeClr val="bg1"/>
                        </a:solidFill>
                      </a:endParaRPr>
                    </a:p>
                  </a:txBody>
                  <a:tcPr/>
                </a:tc>
                <a:tc>
                  <a:txBody>
                    <a:bodyPr/>
                    <a:lstStyle/>
                    <a:p>
                      <a:r>
                        <a:rPr lang="en-US" dirty="0" smtClean="0">
                          <a:solidFill>
                            <a:schemeClr val="bg1"/>
                          </a:solidFill>
                        </a:rPr>
                        <a:t>0.476</a:t>
                      </a:r>
                      <a:endParaRPr lang="en-US" dirty="0">
                        <a:solidFill>
                          <a:schemeClr val="bg1"/>
                        </a:solidFill>
                      </a:endParaRPr>
                    </a:p>
                  </a:txBody>
                  <a:tcPr/>
                </a:tc>
                <a:extLst>
                  <a:ext uri="{0D108BD9-81ED-4DB2-BD59-A6C34878D82A}">
                    <a16:rowId xmlns:a16="http://schemas.microsoft.com/office/drawing/2014/main" val="3470993125"/>
                  </a:ext>
                </a:extLst>
              </a:tr>
              <a:tr h="370840">
                <a:tc>
                  <a:txBody>
                    <a:bodyPr/>
                    <a:lstStyle/>
                    <a:p>
                      <a:r>
                        <a:rPr lang="en-US" dirty="0" smtClean="0">
                          <a:solidFill>
                            <a:schemeClr val="bg1"/>
                          </a:solidFill>
                        </a:rPr>
                        <a:t>0.5</a:t>
                      </a:r>
                      <a:endParaRPr lang="en-US" dirty="0">
                        <a:solidFill>
                          <a:schemeClr val="bg1"/>
                        </a:solidFill>
                      </a:endParaRPr>
                    </a:p>
                  </a:txBody>
                  <a:tcPr/>
                </a:tc>
                <a:tc>
                  <a:txBody>
                    <a:bodyPr/>
                    <a:lstStyle/>
                    <a:p>
                      <a:r>
                        <a:rPr lang="en-US" dirty="0" smtClean="0">
                          <a:solidFill>
                            <a:schemeClr val="bg1"/>
                          </a:solidFill>
                        </a:rPr>
                        <a:t>-1.31</a:t>
                      </a:r>
                      <a:endParaRPr lang="en-US" dirty="0">
                        <a:solidFill>
                          <a:schemeClr val="bg1"/>
                        </a:solidFill>
                      </a:endParaRPr>
                    </a:p>
                  </a:txBody>
                  <a:tcPr/>
                </a:tc>
                <a:tc>
                  <a:txBody>
                    <a:bodyPr/>
                    <a:lstStyle/>
                    <a:p>
                      <a:r>
                        <a:rPr lang="en-US" dirty="0" smtClean="0">
                          <a:solidFill>
                            <a:schemeClr val="bg1"/>
                          </a:solidFill>
                        </a:rPr>
                        <a:t>1.017</a:t>
                      </a:r>
                      <a:endParaRPr lang="en-US" dirty="0">
                        <a:solidFill>
                          <a:schemeClr val="bg1"/>
                        </a:solidFill>
                      </a:endParaRPr>
                    </a:p>
                  </a:txBody>
                  <a:tcPr/>
                </a:tc>
                <a:extLst>
                  <a:ext uri="{0D108BD9-81ED-4DB2-BD59-A6C34878D82A}">
                    <a16:rowId xmlns:a16="http://schemas.microsoft.com/office/drawing/2014/main" val="2425557840"/>
                  </a:ext>
                </a:extLst>
              </a:tr>
            </a:tbl>
          </a:graphicData>
        </a:graphic>
      </p:graphicFrame>
      <mc:AlternateContent xmlns:mc="http://schemas.openxmlformats.org/markup-compatibility/2006" xmlns:a14="http://schemas.microsoft.com/office/drawing/2010/main">
        <mc:Choice Requires="a14">
          <p:sp>
            <p:nvSpPr>
              <p:cNvPr id="6" name="Google Shape;80;p16"/>
              <p:cNvSpPr txBox="1">
                <a:spLocks/>
              </p:cNvSpPr>
              <p:nvPr/>
            </p:nvSpPr>
            <p:spPr>
              <a:xfrm>
                <a:off x="244000" y="4228604"/>
                <a:ext cx="8520600" cy="846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None/>
                </a:pPr>
                <a:r>
                  <a:rPr lang="en-US" dirty="0" smtClean="0"/>
                  <a:t>Similarly computing each covariance. We get,</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.6165</m:t>
                              </m:r>
                            </m:e>
                            <m:e>
                              <m:r>
                                <a:rPr lang="en-US" b="0" i="1" smtClean="0">
                                  <a:latin typeface="Cambria Math" panose="02040503050406030204" pitchFamily="18" charset="0"/>
                                </a:rPr>
                                <m:t>0.6154</m:t>
                              </m:r>
                            </m:e>
                          </m:mr>
                          <m:mr>
                            <m:e>
                              <m:r>
                                <a:rPr lang="en-US" b="0" i="1" smtClean="0">
                                  <a:latin typeface="Cambria Math" panose="02040503050406030204" pitchFamily="18" charset="0"/>
                                </a:rPr>
                                <m:t>0.6154</m:t>
                              </m:r>
                            </m:e>
                            <m:e>
                              <m:r>
                                <a:rPr lang="en-US" b="0" i="1" smtClean="0">
                                  <a:latin typeface="Cambria Math" panose="02040503050406030204" pitchFamily="18" charset="0"/>
                                </a:rPr>
                                <m:t>0.7165</m:t>
                              </m:r>
                            </m:e>
                          </m:mr>
                        </m:m>
                      </m:e>
                    </m:d>
                  </m:oMath>
                </a14:m>
                <a:r>
                  <a:rPr lang="en-US" dirty="0" smtClean="0"/>
                  <a:t>.</a:t>
                </a:r>
              </a:p>
            </p:txBody>
          </p:sp>
        </mc:Choice>
        <mc:Fallback xmlns="">
          <p:sp>
            <p:nvSpPr>
              <p:cNvPr id="6" name="Google Shape;80;p16"/>
              <p:cNvSpPr txBox="1">
                <a:spLocks noRot="1" noChangeAspect="1" noMove="1" noResize="1" noEditPoints="1" noAdjustHandles="1" noChangeArrowheads="1" noChangeShapeType="1" noTextEdit="1"/>
              </p:cNvSpPr>
              <p:nvPr/>
            </p:nvSpPr>
            <p:spPr>
              <a:xfrm>
                <a:off x="244000" y="4228604"/>
                <a:ext cx="8520600" cy="846005"/>
              </a:xfrm>
              <a:prstGeom prst="rect">
                <a:avLst/>
              </a:prstGeom>
              <a:blipFill>
                <a:blip r:embed="rId4"/>
                <a:stretch>
                  <a:fillRect l="-57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742152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Example of PCA</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5285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For, Eigenvalue and vector calculation, we have,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=0</m:t>
                    </m:r>
                    <m:r>
                      <a:rPr lang="en-US" b="0" i="0" smtClean="0">
                        <a:latin typeface="Cambria Math" panose="02040503050406030204" pitchFamily="18" charset="0"/>
                        <a:ea typeface="Cambria Math" panose="02040503050406030204" pitchFamily="18" charset="0"/>
                      </a:rPr>
                      <m:t>.</m:t>
                    </m:r>
                  </m:oMath>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.6165</m:t>
                                </m:r>
                              </m:e>
                              <m:e>
                                <m:r>
                                  <a:rPr lang="en-US" i="1">
                                    <a:latin typeface="Cambria Math" panose="02040503050406030204" pitchFamily="18" charset="0"/>
                                  </a:rPr>
                                  <m:t>0.6154</m:t>
                                </m:r>
                              </m:e>
                            </m:mr>
                            <m:mr>
                              <m:e>
                                <m:r>
                                  <a:rPr lang="en-US" i="1">
                                    <a:latin typeface="Cambria Math" panose="02040503050406030204" pitchFamily="18" charset="0"/>
                                  </a:rPr>
                                  <m:t>0.6154</m:t>
                                </m:r>
                              </m:e>
                              <m:e>
                                <m:r>
                                  <a:rPr lang="en-US" i="1">
                                    <a:latin typeface="Cambria Math" panose="02040503050406030204" pitchFamily="18" charset="0"/>
                                  </a:rPr>
                                  <m:t>0.7165</m:t>
                                </m:r>
                              </m:e>
                            </m:mr>
                          </m:m>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0</m:t>
                                </m:r>
                              </m:e>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=0</m:t>
                      </m:r>
                    </m:oMath>
                  </m:oMathPara>
                </a14:m>
                <a:endParaRPr lang="en-US" dirty="0" smtClean="0"/>
              </a:p>
              <a:p>
                <a:pPr marL="0" indent="0">
                  <a:spcAft>
                    <a:spcPts val="1600"/>
                  </a:spcAft>
                  <a:buNone/>
                </a:pPr>
                <a:r>
                  <a:rPr lang="en-US" dirty="0" smtClean="0"/>
                  <a:t>After calculating det(C-</a:t>
                </a:r>
                <a:r>
                  <a:rPr lang="en-US" dirty="0" smtClean="0">
                    <a:sym typeface="Symbol" panose="05050102010706020507" pitchFamily="18" charset="2"/>
                  </a:rPr>
                  <a:t>I)=0, we get, </a:t>
                </a:r>
                <a14:m>
                  <m:oMath xmlns:m="http://schemas.openxmlformats.org/officeDocument/2006/math">
                    <m:sSub>
                      <m:sSubPr>
                        <m:ctrlPr>
                          <a:rPr lang="en-US" i="1" smtClean="0">
                            <a:latin typeface="Cambria Math" panose="02040503050406030204" pitchFamily="18" charset="0"/>
                            <a:sym typeface="Symbol" panose="05050102010706020507" pitchFamily="18" charset="2"/>
                          </a:rPr>
                        </m:ctrlPr>
                      </m:sSubPr>
                      <m:e>
                        <m:r>
                          <a:rPr lang="en-US" i="1" smtClean="0">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1</m:t>
                        </m:r>
                      </m:sub>
                    </m:sSub>
                    <m:r>
                      <a:rPr lang="en-US" b="0" i="1" smtClean="0">
                        <a:latin typeface="Cambria Math" panose="02040503050406030204" pitchFamily="18" charset="0"/>
                        <a:sym typeface="Symbol" panose="05050102010706020507" pitchFamily="18" charset="2"/>
                      </a:rPr>
                      <m:t>=0.4908 </m:t>
                    </m:r>
                    <m:r>
                      <a:rPr lang="en-US" b="0" i="1" smtClean="0">
                        <a:latin typeface="Cambria Math" panose="02040503050406030204" pitchFamily="18" charset="0"/>
                        <a:sym typeface="Symbol" panose="05050102010706020507" pitchFamily="18" charset="2"/>
                      </a:rPr>
                      <m:t>𝑎𝑛𝑑</m:t>
                    </m:r>
                    <m:r>
                      <a:rPr lang="en-US" b="0" i="1" smtClean="0">
                        <a:latin typeface="Cambria Math" panose="02040503050406030204" pitchFamily="18" charset="0"/>
                        <a:sym typeface="Symbol" panose="05050102010706020507" pitchFamily="18" charset="2"/>
                      </a:rPr>
                      <m:t> </m:t>
                    </m:r>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2</m:t>
                        </m:r>
                      </m:sub>
                    </m:sSub>
                    <m:r>
                      <a:rPr lang="en-US" i="1">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1.2840</m:t>
                    </m:r>
                  </m:oMath>
                </a14:m>
                <a:r>
                  <a:rPr lang="en-US" dirty="0" smtClean="0"/>
                  <a:t>.</a:t>
                </a:r>
              </a:p>
              <a:p>
                <a:pPr marL="0" indent="0">
                  <a:spcAft>
                    <a:spcPts val="1600"/>
                  </a:spcAft>
                  <a:buNone/>
                </a:pPr>
                <a:r>
                  <a:rPr lang="en-US" dirty="0" smtClean="0"/>
                  <a:t>Then final Matrix is </a:t>
                </a:r>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0.765</m:t>
                              </m:r>
                            </m:e>
                            <m:e>
                              <m:r>
                                <a:rPr lang="en-US" b="0" i="1" smtClean="0">
                                  <a:latin typeface="Cambria Math" panose="02040503050406030204" pitchFamily="18" charset="0"/>
                                </a:rPr>
                                <m:t>0.677</m:t>
                              </m:r>
                            </m:e>
                          </m:mr>
                          <m:mr>
                            <m:e>
                              <m:r>
                                <a:rPr lang="en-US" b="0" i="1" smtClean="0">
                                  <a:latin typeface="Cambria Math" panose="02040503050406030204" pitchFamily="18" charset="0"/>
                                </a:rPr>
                                <m:t>−0.678</m:t>
                              </m:r>
                            </m:e>
                            <m:e>
                              <m:r>
                                <a:rPr lang="en-US" b="0" i="1" smtClean="0">
                                  <a:latin typeface="Cambria Math" panose="02040503050406030204" pitchFamily="18" charset="0"/>
                                </a:rPr>
                                <m:t>−0.73</m:t>
                              </m:r>
                            </m:e>
                          </m:mr>
                        </m:m>
                      </m:e>
                    </m:d>
                  </m:oMath>
                </a14:m>
                <a:r>
                  <a:rPr lang="en-US" dirty="0" smtClean="0"/>
                  <a:t>. Since </a:t>
                </a:r>
                <a14:m>
                  <m:oMath xmlns:m="http://schemas.openxmlformats.org/officeDocument/2006/math">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2</m:t>
                        </m:r>
                      </m:sub>
                    </m:sSub>
                    <m:r>
                      <a:rPr lang="en-US" b="0" i="1" smtClean="0">
                        <a:latin typeface="Cambria Math" panose="02040503050406030204" pitchFamily="18" charset="0"/>
                        <a:sym typeface="Symbol" panose="05050102010706020507" pitchFamily="18" charset="2"/>
                      </a:rPr>
                      <m:t>&gt;</m:t>
                    </m:r>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1</m:t>
                        </m:r>
                      </m:sub>
                    </m:sSub>
                  </m:oMath>
                </a14:m>
                <a:r>
                  <a:rPr lang="en-US" dirty="0" smtClean="0"/>
                  <a:t>. Thus, we take only the vector, </a:t>
                </a:r>
              </a:p>
              <a:p>
                <a:pPr marL="0" indent="0">
                  <a:spcAft>
                    <a:spcPts val="1600"/>
                  </a:spcAft>
                  <a:buNone/>
                </a:pP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.678</m:t>
                              </m:r>
                            </m:e>
                          </m:mr>
                          <m:mr>
                            <m:e>
                              <m:r>
                                <a:rPr lang="en-US" b="0" i="1" smtClean="0">
                                  <a:latin typeface="Cambria Math" panose="02040503050406030204" pitchFamily="18" charset="0"/>
                                </a:rPr>
                                <m:t>0.73</m:t>
                              </m:r>
                            </m:e>
                          </m:mr>
                        </m:m>
                      </m:e>
                    </m:d>
                  </m:oMath>
                </a14:m>
                <a:r>
                  <a:rPr lang="en-US" dirty="0" smtClean="0"/>
                  <a:t> for dimension reduction.</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5285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3452354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SVD(Singular Value Decomposition)</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13883298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SVD with Examples</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77281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Let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𝑚𝑋𝑛</m:t>
                        </m:r>
                      </m:sup>
                    </m:sSup>
                  </m:oMath>
                </a14:m>
                <a:r>
                  <a:rPr lang="en-US" dirty="0" smtClean="0"/>
                  <a:t> be a rectangle matrix. The SVD of A is a decomposition of the form:</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sym typeface="Symbol" panose="05050102010706020507" pitchFamily="18" charset="2"/>
                        </a:rPr>
                        <m:t></m:t>
                      </m:r>
                      <m:sSup>
                        <m:sSupPr>
                          <m:ctrlPr>
                            <a:rPr lang="en-US" b="0" i="1" smtClean="0">
                              <a:latin typeface="Cambria Math" panose="02040503050406030204" pitchFamily="18" charset="0"/>
                              <a:sym typeface="Symbol" panose="05050102010706020507" pitchFamily="18" charset="2"/>
                            </a:rPr>
                          </m:ctrlPr>
                        </m:sSupPr>
                        <m:e>
                          <m:r>
                            <a:rPr lang="en-US" b="0" i="1" smtClean="0">
                              <a:latin typeface="Cambria Math" panose="02040503050406030204" pitchFamily="18" charset="0"/>
                              <a:sym typeface="Symbol" panose="05050102010706020507" pitchFamily="18" charset="2"/>
                            </a:rPr>
                            <m:t>𝑉</m:t>
                          </m:r>
                        </m:e>
                        <m:sup>
                          <m:r>
                            <a:rPr lang="en-US" b="0" i="1" smtClean="0">
                              <a:latin typeface="Cambria Math" panose="02040503050406030204" pitchFamily="18" charset="0"/>
                              <a:sym typeface="Symbol" panose="05050102010706020507" pitchFamily="18" charset="2"/>
                            </a:rPr>
                            <m:t>𝑇</m:t>
                          </m:r>
                        </m:sup>
                      </m:sSup>
                    </m:oMath>
                  </m:oMathPara>
                </a14:m>
                <a:endParaRPr lang="en-US" dirty="0" smtClean="0"/>
              </a:p>
              <a:p>
                <a:pPr marL="0" indent="0">
                  <a:spcAft>
                    <a:spcPts val="1600"/>
                  </a:spcAft>
                  <a:buNone/>
                </a:pPr>
                <a:r>
                  <a:rPr lang="en-US" dirty="0" smtClean="0"/>
                  <a:t>Where, U and V are the orthogonal matrix of the column vectors and </a:t>
                </a:r>
                <a:r>
                  <a:rPr lang="en-US" dirty="0" smtClean="0">
                    <a:sym typeface="Symbol" panose="05050102010706020507" pitchFamily="18" charset="2"/>
                  </a:rPr>
                  <a:t> is an m*n matrix with </a:t>
                </a:r>
                <a14:m>
                  <m:oMath xmlns:m="http://schemas.openxmlformats.org/officeDocument/2006/math">
                    <m:sSub>
                      <m:sSubPr>
                        <m:ctrlPr>
                          <a:rPr lang="en-US" i="1" smtClean="0">
                            <a:latin typeface="Cambria Math" panose="02040503050406030204" pitchFamily="18" charset="0"/>
                            <a:sym typeface="Symbol" panose="05050102010706020507" pitchFamily="18" charset="2"/>
                          </a:rPr>
                        </m:ctrlPr>
                      </m:sSubPr>
                      <m:e>
                        <m:r>
                          <a:rPr lang="en-US" i="1" smtClean="0">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𝑖𝑖</m:t>
                        </m:r>
                      </m:sub>
                    </m:sSub>
                  </m:oMath>
                </a14:m>
                <a:r>
                  <a:rPr lang="en-US" dirty="0" smtClean="0"/>
                  <a:t>.</a:t>
                </a:r>
              </a:p>
              <a:p>
                <a:pPr marL="0" indent="0">
                  <a:spcAft>
                    <a:spcPts val="1600"/>
                  </a:spcAft>
                  <a:buNone/>
                </a:pPr>
                <a:r>
                  <a:rPr lang="en-US" dirty="0" smtClean="0"/>
                  <a:t>Steps to calculate SVD is, </a:t>
                </a:r>
              </a:p>
              <a:p>
                <a:pPr marL="0" indent="0">
                  <a:spcAft>
                    <a:spcPts val="1600"/>
                  </a:spcAft>
                  <a:buNone/>
                </a:pPr>
                <a:r>
                  <a:rPr lang="en-US" dirty="0" smtClean="0"/>
                  <a:t>Suppose we have c=</a:t>
                </a:r>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5</m:t>
                              </m:r>
                            </m:e>
                            <m:e>
                              <m:r>
                                <a:rPr lang="en-US" b="0" i="1" smtClean="0">
                                  <a:latin typeface="Cambria Math" panose="02040503050406030204" pitchFamily="18" charset="0"/>
                                </a:rPr>
                                <m:t>5</m:t>
                              </m:r>
                            </m:e>
                          </m:mr>
                          <m:mr>
                            <m:e>
                              <m:r>
                                <a:rPr lang="en-US" b="0" i="1" smtClean="0">
                                  <a:latin typeface="Cambria Math" panose="02040503050406030204" pitchFamily="18" charset="0"/>
                                </a:rPr>
                                <m:t>−1</m:t>
                              </m:r>
                            </m:e>
                            <m:e>
                              <m:r>
                                <a:rPr lang="en-US" b="0" i="1" smtClean="0">
                                  <a:latin typeface="Cambria Math" panose="02040503050406030204" pitchFamily="18" charset="0"/>
                                </a:rPr>
                                <m:t>7</m:t>
                              </m:r>
                            </m:e>
                          </m:mr>
                        </m:m>
                      </m:e>
                    </m:d>
                  </m:oMath>
                </a14:m>
                <a:r>
                  <a:rPr lang="en-US" dirty="0" smtClean="0"/>
                  <a:t>. Then we have to calculate U, </a:t>
                </a:r>
                <a:r>
                  <a:rPr lang="en-US" dirty="0" smtClean="0">
                    <a:sym typeface="Symbol" panose="05050102010706020507" pitchFamily="18" charset="2"/>
                  </a:rPr>
                  <a:t> and V. Thus, to calculate first we have to calculate, </a:t>
                </a:r>
                <a14:m>
                  <m:oMath xmlns:m="http://schemas.openxmlformats.org/officeDocument/2006/math">
                    <m:sSup>
                      <m:sSupPr>
                        <m:ctrlPr>
                          <a:rPr lang="en-US" i="1" smtClean="0">
                            <a:latin typeface="Cambria Math" panose="02040503050406030204" pitchFamily="18" charset="0"/>
                            <a:sym typeface="Symbol" panose="05050102010706020507" pitchFamily="18" charset="2"/>
                          </a:rPr>
                        </m:ctrlPr>
                      </m:sSupPr>
                      <m:e>
                        <m:r>
                          <a:rPr lang="en-US" b="0" i="1" smtClean="0">
                            <a:latin typeface="Cambria Math" panose="02040503050406030204" pitchFamily="18" charset="0"/>
                            <a:sym typeface="Symbol" panose="05050102010706020507" pitchFamily="18" charset="2"/>
                          </a:rPr>
                          <m:t>𝐶</m:t>
                        </m:r>
                      </m:e>
                      <m:sup>
                        <m:r>
                          <a:rPr lang="en-US" b="0" i="1" smtClean="0">
                            <a:latin typeface="Cambria Math" panose="02040503050406030204" pitchFamily="18" charset="0"/>
                            <a:sym typeface="Symbol" panose="05050102010706020507" pitchFamily="18" charset="2"/>
                          </a:rPr>
                          <m:t>𝑇</m:t>
                        </m:r>
                      </m:sup>
                    </m:sSup>
                    <m:r>
                      <a:rPr lang="en-US" b="0" i="1" smtClean="0">
                        <a:latin typeface="Cambria Math" panose="02040503050406030204" pitchFamily="18" charset="0"/>
                        <a:sym typeface="Symbol" panose="05050102010706020507" pitchFamily="18" charset="2"/>
                      </a:rPr>
                      <m:t>𝐶</m:t>
                    </m:r>
                  </m:oMath>
                </a14:m>
                <a:r>
                  <a:rPr lang="en-US" dirty="0" smtClean="0"/>
                  <a:t> as, </a:t>
                </a:r>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5</m:t>
                              </m:r>
                            </m:e>
                            <m:e>
                              <m:r>
                                <a:rPr lang="en-US" b="0" i="1" smtClean="0">
                                  <a:latin typeface="Cambria Math" panose="02040503050406030204" pitchFamily="18" charset="0"/>
                                </a:rPr>
                                <m:t>−1</m:t>
                              </m:r>
                            </m:e>
                          </m:mr>
                          <m:mr>
                            <m:e>
                              <m:r>
                                <a:rPr lang="en-US" b="0" i="1" smtClean="0">
                                  <a:latin typeface="Cambria Math" panose="02040503050406030204" pitchFamily="18" charset="0"/>
                                </a:rPr>
                                <m:t>5</m:t>
                              </m:r>
                            </m:e>
                            <m:e>
                              <m:r>
                                <a:rPr lang="en-US" b="0" i="1" smtClean="0">
                                  <a:latin typeface="Cambria Math" panose="02040503050406030204" pitchFamily="18" charset="0"/>
                                </a:rPr>
                                <m:t>7</m:t>
                              </m:r>
                            </m:e>
                          </m:mr>
                        </m:m>
                      </m:e>
                    </m:d>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5</m:t>
                              </m:r>
                            </m:e>
                            <m:e>
                              <m:r>
                                <a:rPr lang="en-US" b="0" i="1" smtClean="0">
                                  <a:latin typeface="Cambria Math" panose="02040503050406030204" pitchFamily="18" charset="0"/>
                                </a:rPr>
                                <m:t>5</m:t>
                              </m:r>
                            </m:e>
                          </m:mr>
                          <m:mr>
                            <m:e>
                              <m:r>
                                <a:rPr lang="en-US" b="0" i="1" smtClean="0">
                                  <a:latin typeface="Cambria Math" panose="02040503050406030204" pitchFamily="18" charset="0"/>
                                </a:rPr>
                                <m:t>−1</m:t>
                              </m:r>
                            </m:e>
                            <m:e>
                              <m:r>
                                <a:rPr lang="en-US" b="0" i="1" smtClean="0">
                                  <a:latin typeface="Cambria Math" panose="02040503050406030204" pitchFamily="18" charset="0"/>
                                </a:rPr>
                                <m:t>7</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r>
                                <a:rPr lang="en-US" b="0" i="1" smtClean="0">
                                  <a:latin typeface="Cambria Math" panose="02040503050406030204" pitchFamily="18" charset="0"/>
                                </a:rPr>
                                <m:t>6</m:t>
                              </m:r>
                            </m:e>
                            <m:e>
                              <m:r>
                                <a:rPr lang="en-US" b="0" i="1" smtClean="0">
                                  <a:latin typeface="Cambria Math" panose="02040503050406030204" pitchFamily="18" charset="0"/>
                                </a:rPr>
                                <m:t>18</m:t>
                              </m:r>
                            </m:e>
                          </m:mr>
                          <m:mr>
                            <m:e>
                              <m:r>
                                <a:rPr lang="en-US" b="0" i="1" smtClean="0">
                                  <a:latin typeface="Cambria Math" panose="02040503050406030204" pitchFamily="18" charset="0"/>
                                </a:rPr>
                                <m:t>18</m:t>
                              </m:r>
                            </m:e>
                            <m:e>
                              <m:r>
                                <a:rPr lang="en-US" b="0" i="1" smtClean="0">
                                  <a:latin typeface="Cambria Math" panose="02040503050406030204" pitchFamily="18" charset="0"/>
                                </a:rPr>
                                <m:t>74</m:t>
                              </m:r>
                            </m:e>
                          </m:mr>
                        </m:m>
                      </m:e>
                    </m:d>
                  </m:oMath>
                </a14:m>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772817"/>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701235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Covered</a:t>
            </a:r>
            <a:endParaRPr dirty="0"/>
          </a:p>
        </p:txBody>
      </p:sp>
      <p:sp>
        <p:nvSpPr>
          <p:cNvPr id="66" name="Google Shape;66;p14"/>
          <p:cNvSpPr txBox="1">
            <a:spLocks noGrp="1"/>
          </p:cNvSpPr>
          <p:nvPr>
            <p:ph type="body" idx="1"/>
          </p:nvPr>
        </p:nvSpPr>
        <p:spPr>
          <a:xfrm>
            <a:off x="311700" y="1152474"/>
            <a:ext cx="8520600" cy="392213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smtClean="0"/>
              <a:t>Back Propagation</a:t>
            </a:r>
          </a:p>
          <a:p>
            <a:pPr marL="457200" lvl="0" indent="-342900" algn="l" rtl="0">
              <a:spcBef>
                <a:spcPts val="0"/>
              </a:spcBef>
              <a:spcAft>
                <a:spcPts val="0"/>
              </a:spcAft>
              <a:buSzPts val="1800"/>
              <a:buChar char="●"/>
            </a:pPr>
            <a:endParaRPr lang="en-US" dirty="0" smtClean="0"/>
          </a:p>
          <a:p>
            <a:pPr marL="457200" lvl="0" indent="-342900" algn="l" rtl="0">
              <a:spcBef>
                <a:spcPts val="0"/>
              </a:spcBef>
              <a:spcAft>
                <a:spcPts val="0"/>
              </a:spcAft>
              <a:buSzPts val="1800"/>
              <a:buChar char="●"/>
            </a:pPr>
            <a:endParaRPr lang="en-US" dirty="0" smtClean="0"/>
          </a:p>
          <a:p>
            <a:pPr marL="457200" lvl="0" indent="-342900" algn="l" rtl="0">
              <a:spcBef>
                <a:spcPts val="0"/>
              </a:spcBef>
              <a:spcAft>
                <a:spcPts val="0"/>
              </a:spcAft>
              <a:buSzPts val="1800"/>
              <a:buChar char="●"/>
            </a:pPr>
            <a:endParaRPr dirty="0"/>
          </a:p>
        </p:txBody>
      </p:sp>
      <p:sp>
        <p:nvSpPr>
          <p:cNvPr id="67" name="Google Shape;67;p1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dirty="0"/>
          </a:p>
        </p:txBody>
      </p:sp>
    </p:spTree>
    <p:extLst>
      <p:ext uri="{BB962C8B-B14F-4D97-AF65-F5344CB8AC3E}">
        <p14:creationId xmlns:p14="http://schemas.microsoft.com/office/powerpoint/2010/main" val="8687767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SVD with Examples</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And, we find det(</a:t>
                </a:r>
                <a14:m>
                  <m:oMath xmlns:m="http://schemas.openxmlformats.org/officeDocument/2006/math">
                    <m:sSup>
                      <m:sSupPr>
                        <m:ctrlPr>
                          <a:rPr lang="en-US" i="1">
                            <a:latin typeface="Cambria Math" panose="02040503050406030204" pitchFamily="18" charset="0"/>
                            <a:sym typeface="Symbol" panose="05050102010706020507" pitchFamily="18" charset="2"/>
                          </a:rPr>
                        </m:ctrlPr>
                      </m:sSupPr>
                      <m:e>
                        <m:r>
                          <a:rPr lang="en-US" i="1">
                            <a:latin typeface="Cambria Math" panose="02040503050406030204" pitchFamily="18" charset="0"/>
                            <a:sym typeface="Symbol" panose="05050102010706020507" pitchFamily="18" charset="2"/>
                          </a:rPr>
                          <m:t>𝐶</m:t>
                        </m:r>
                      </m:e>
                      <m:sup>
                        <m:r>
                          <a:rPr lang="en-US" i="1">
                            <a:latin typeface="Cambria Math" panose="02040503050406030204" pitchFamily="18" charset="0"/>
                            <a:sym typeface="Symbol" panose="05050102010706020507" pitchFamily="18" charset="2"/>
                          </a:rPr>
                          <m:t>𝑇</m:t>
                        </m:r>
                      </m:sup>
                    </m:sSup>
                    <m:r>
                      <a:rPr lang="en-US" i="1">
                        <a:latin typeface="Cambria Math" panose="02040503050406030204" pitchFamily="18" charset="0"/>
                        <a:sym typeface="Symbol" panose="05050102010706020507" pitchFamily="18" charset="2"/>
                      </a:rPr>
                      <m:t>𝐶</m:t>
                    </m:r>
                    <m:r>
                      <a:rPr lang="en-US" b="0"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𝐼</m:t>
                    </m:r>
                    <m:r>
                      <a:rPr lang="en-US" b="0" i="1" smtClean="0">
                        <a:latin typeface="Cambria Math" panose="02040503050406030204" pitchFamily="18" charset="0"/>
                        <a:sym typeface="Symbol" panose="05050102010706020507" pitchFamily="18" charset="2"/>
                      </a:rPr>
                      <m:t>)</m:t>
                    </m:r>
                  </m:oMath>
                </a14:m>
                <a:r>
                  <a:rPr lang="en-US" dirty="0" smtClean="0"/>
                  <a:t>, we get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rPr>
                          <m:t>1</m:t>
                        </m:r>
                      </m:sub>
                    </m:sSub>
                    <m:r>
                      <a:rPr lang="en-US" b="0" i="1" smtClean="0">
                        <a:latin typeface="Cambria Math" panose="02040503050406030204" pitchFamily="18" charset="0"/>
                      </a:rPr>
                      <m:t>=20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rPr>
                          <m:t>2</m:t>
                        </m:r>
                      </m:sub>
                    </m:sSub>
                    <m:r>
                      <a:rPr lang="en-US" b="0" i="1" smtClean="0">
                        <a:latin typeface="Cambria Math" panose="02040503050406030204" pitchFamily="18" charset="0"/>
                      </a:rPr>
                      <m:t>=80.</m:t>
                    </m:r>
                  </m:oMath>
                </a14:m>
                <a:r>
                  <a:rPr lang="en-US" dirty="0" smtClean="0"/>
                  <a:t> After replacing the eigenvalue we get the eigenvector. From their we find the orthogonal vector as,</a:t>
                </a:r>
              </a:p>
              <a:p>
                <a:pPr marL="0" indent="0">
                  <a:spcAft>
                    <a:spcPts val="1600"/>
                  </a:spcAft>
                  <a:buNone/>
                </a:pPr>
                <a:r>
                  <a:rPr lang="en-US" dirty="0"/>
                  <a:t>(</a:t>
                </a:r>
                <a14:m>
                  <m:oMath xmlns:m="http://schemas.openxmlformats.org/officeDocument/2006/math">
                    <m:sSup>
                      <m:sSupPr>
                        <m:ctrlPr>
                          <a:rPr lang="en-US" i="1">
                            <a:latin typeface="Cambria Math" panose="02040503050406030204" pitchFamily="18" charset="0"/>
                            <a:sym typeface="Symbol" panose="05050102010706020507" pitchFamily="18" charset="2"/>
                          </a:rPr>
                        </m:ctrlPr>
                      </m:sSupPr>
                      <m:e>
                        <m:r>
                          <a:rPr lang="en-US" i="1">
                            <a:latin typeface="Cambria Math" panose="02040503050406030204" pitchFamily="18" charset="0"/>
                            <a:sym typeface="Symbol" panose="05050102010706020507" pitchFamily="18" charset="2"/>
                          </a:rPr>
                          <m:t>𝐶</m:t>
                        </m:r>
                      </m:e>
                      <m:sup>
                        <m:r>
                          <a:rPr lang="en-US" i="1">
                            <a:latin typeface="Cambria Math" panose="02040503050406030204" pitchFamily="18" charset="0"/>
                            <a:sym typeface="Symbol" panose="05050102010706020507" pitchFamily="18" charset="2"/>
                          </a:rPr>
                          <m:t>𝑇</m:t>
                        </m:r>
                      </m:sup>
                    </m:sSup>
                    <m:r>
                      <a:rPr lang="en-US" i="1">
                        <a:latin typeface="Cambria Math" panose="02040503050406030204" pitchFamily="18" charset="0"/>
                        <a:sym typeface="Symbol" panose="05050102010706020507" pitchFamily="18" charset="2"/>
                      </a:rPr>
                      <m:t>𝐶</m:t>
                    </m:r>
                    <m:r>
                      <a:rPr lang="en-US" i="1">
                        <a:latin typeface="Cambria Math" panose="02040503050406030204" pitchFamily="18" charset="0"/>
                        <a:sym typeface="Symbol" panose="05050102010706020507" pitchFamily="18" charset="2"/>
                      </a:rPr>
                      <m:t>−20</m:t>
                    </m:r>
                    <m:r>
                      <a:rPr lang="en-US" i="1">
                        <a:latin typeface="Cambria Math" panose="02040503050406030204" pitchFamily="18" charset="0"/>
                        <a:sym typeface="Symbol" panose="05050102010706020507" pitchFamily="18" charset="2"/>
                      </a:rPr>
                      <m:t>𝐼</m:t>
                    </m:r>
                    <m:r>
                      <a:rPr lang="en-US" i="1">
                        <a:latin typeface="Cambria Math" panose="02040503050406030204" pitchFamily="18" charset="0"/>
                        <a:sym typeface="Symbol" panose="05050102010706020507" pitchFamily="18" charset="2"/>
                      </a:rPr>
                      <m:t>)</m:t>
                    </m:r>
                    <m:r>
                      <a:rPr lang="en-US" b="0" i="0" smtClean="0">
                        <a:latin typeface="Cambria Math" panose="02040503050406030204" pitchFamily="18" charset="0"/>
                        <a:sym typeface="Symbol" panose="05050102010706020507" pitchFamily="18" charset="2"/>
                      </a:rPr>
                      <m:t>=</m:t>
                    </m:r>
                    <m:d>
                      <m:dPr>
                        <m:begChr m:val="["/>
                        <m:endChr m:val="]"/>
                        <m:ctrlPr>
                          <a:rPr lang="en-US" b="0" i="1" smtClean="0">
                            <a:latin typeface="Cambria Math" panose="02040503050406030204" pitchFamily="18" charset="0"/>
                            <a:sym typeface="Symbol" panose="05050102010706020507" pitchFamily="18" charset="2"/>
                          </a:rPr>
                        </m:ctrlPr>
                      </m:dPr>
                      <m:e>
                        <m:m>
                          <m:mPr>
                            <m:mcs>
                              <m:mc>
                                <m:mcPr>
                                  <m:count m:val="2"/>
                                  <m:mcJc m:val="center"/>
                                </m:mcPr>
                              </m:mc>
                            </m:mcs>
                            <m:ctrlPr>
                              <a:rPr lang="en-US" b="0" i="1" smtClean="0">
                                <a:latin typeface="Cambria Math" panose="02040503050406030204" pitchFamily="18" charset="0"/>
                                <a:sym typeface="Symbol" panose="05050102010706020507" pitchFamily="18" charset="2"/>
                              </a:rPr>
                            </m:ctrlPr>
                          </m:mPr>
                          <m:mr>
                            <m:e>
                              <m:r>
                                <m:rPr>
                                  <m:brk m:alnAt="7"/>
                                </m:rPr>
                                <a:rPr lang="en-US" b="0" i="1" smtClean="0">
                                  <a:latin typeface="Cambria Math" panose="02040503050406030204" pitchFamily="18" charset="0"/>
                                  <a:sym typeface="Symbol" panose="05050102010706020507" pitchFamily="18" charset="2"/>
                                </a:rPr>
                                <m:t>6</m:t>
                              </m:r>
                            </m:e>
                            <m:e>
                              <m:r>
                                <a:rPr lang="en-US" b="0" i="1" smtClean="0">
                                  <a:latin typeface="Cambria Math" panose="02040503050406030204" pitchFamily="18" charset="0"/>
                                  <a:sym typeface="Symbol" panose="05050102010706020507" pitchFamily="18" charset="2"/>
                                </a:rPr>
                                <m:t>18</m:t>
                              </m:r>
                            </m:e>
                          </m:mr>
                          <m:mr>
                            <m:e>
                              <m:r>
                                <a:rPr lang="en-US" b="0" i="1" smtClean="0">
                                  <a:latin typeface="Cambria Math" panose="02040503050406030204" pitchFamily="18" charset="0"/>
                                  <a:sym typeface="Symbol" panose="05050102010706020507" pitchFamily="18" charset="2"/>
                                </a:rPr>
                                <m:t>18</m:t>
                              </m:r>
                            </m:e>
                            <m:e>
                              <m:r>
                                <a:rPr lang="en-US" b="0" i="1" smtClean="0">
                                  <a:latin typeface="Cambria Math" panose="02040503050406030204" pitchFamily="18" charset="0"/>
                                  <a:sym typeface="Symbol" panose="05050102010706020507" pitchFamily="18" charset="2"/>
                                </a:rPr>
                                <m:t>54</m:t>
                              </m:r>
                            </m:e>
                          </m:mr>
                        </m:m>
                      </m:e>
                    </m:d>
                    <m:r>
                      <a:rPr lang="en-US" b="0" i="1" smtClean="0">
                        <a:latin typeface="Cambria Math" panose="02040503050406030204" pitchFamily="18" charset="0"/>
                        <a:sym typeface="Symbol" panose="05050102010706020507" pitchFamily="18" charset="2"/>
                      </a:rPr>
                      <m:t></m:t>
                    </m:r>
                    <m:sSub>
                      <m:sSubPr>
                        <m:ctrlPr>
                          <a:rPr lang="en-US" b="0" i="1" smtClean="0">
                            <a:latin typeface="Cambria Math" panose="02040503050406030204" pitchFamily="18" charset="0"/>
                            <a:sym typeface="Symbol" panose="05050102010706020507" pitchFamily="18" charset="2"/>
                          </a:rPr>
                        </m:ctrlPr>
                      </m:sSubPr>
                      <m:e>
                        <m:r>
                          <a:rPr lang="en-US" b="0" i="1" smtClean="0">
                            <a:latin typeface="Cambria Math" panose="02040503050406030204" pitchFamily="18" charset="0"/>
                            <a:sym typeface="Symbol" panose="05050102010706020507" pitchFamily="18" charset="2"/>
                          </a:rPr>
                          <m:t>𝑉</m:t>
                        </m:r>
                      </m:e>
                      <m:sub>
                        <m:r>
                          <a:rPr lang="en-US" b="0" i="1" smtClean="0">
                            <a:latin typeface="Cambria Math" panose="02040503050406030204" pitchFamily="18" charset="0"/>
                            <a:sym typeface="Symbol" panose="05050102010706020507" pitchFamily="18" charset="2"/>
                          </a:rPr>
                          <m:t>1</m:t>
                        </m:r>
                      </m:sub>
                    </m:sSub>
                    <m:r>
                      <a:rPr lang="en-US" b="0" i="1" smtClean="0">
                        <a:latin typeface="Cambria Math" panose="02040503050406030204" pitchFamily="18" charset="0"/>
                        <a:sym typeface="Symbol" panose="05050102010706020507" pitchFamily="18" charset="2"/>
                      </a:rPr>
                      <m:t>=</m:t>
                    </m:r>
                    <m:d>
                      <m:dPr>
                        <m:begChr m:val="["/>
                        <m:endChr m:val="]"/>
                        <m:ctrlPr>
                          <a:rPr lang="en-US" b="0" i="1" smtClean="0">
                            <a:latin typeface="Cambria Math" panose="02040503050406030204" pitchFamily="18" charset="0"/>
                            <a:sym typeface="Symbol" panose="05050102010706020507" pitchFamily="18" charset="2"/>
                          </a:rPr>
                        </m:ctrlPr>
                      </m:dPr>
                      <m:e>
                        <m:m>
                          <m:mPr>
                            <m:mcs>
                              <m:mc>
                                <m:mcPr>
                                  <m:count m:val="1"/>
                                  <m:mcJc m:val="center"/>
                                </m:mcPr>
                              </m:mc>
                            </m:mcs>
                            <m:ctrlPr>
                              <a:rPr lang="en-US" b="0" i="1" smtClean="0">
                                <a:latin typeface="Cambria Math" panose="02040503050406030204" pitchFamily="18" charset="0"/>
                                <a:sym typeface="Symbol" panose="05050102010706020507" pitchFamily="18" charset="2"/>
                              </a:rPr>
                            </m:ctrlPr>
                          </m:mPr>
                          <m:mr>
                            <m:e>
                              <m:r>
                                <m:rPr>
                                  <m:brk m:alnAt="7"/>
                                </m:rPr>
                                <a:rPr lang="en-US" b="0"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3/</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mr>
                          <m:mr>
                            <m:e>
                              <m:r>
                                <a:rPr lang="en-US" b="0" i="1" smtClean="0">
                                  <a:latin typeface="Cambria Math" panose="02040503050406030204" pitchFamily="18" charset="0"/>
                                  <a:sym typeface="Symbol" panose="05050102010706020507" pitchFamily="18" charset="2"/>
                                </a:rPr>
                                <m:t>1/</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mr>
                        </m:m>
                      </m:e>
                    </m:d>
                  </m:oMath>
                </a14:m>
                <a:r>
                  <a:rPr lang="en-US" dirty="0"/>
                  <a:t> </a:t>
                </a:r>
                <a:r>
                  <a:rPr lang="en-US" dirty="0" smtClean="0"/>
                  <a:t> and</a:t>
                </a:r>
              </a:p>
              <a:p>
                <a:pPr marL="0" indent="0">
                  <a:spcAft>
                    <a:spcPts val="1600"/>
                  </a:spcAft>
                  <a:buNone/>
                </a:pPr>
                <a:r>
                  <a:rPr lang="en-US" dirty="0" smtClean="0"/>
                  <a:t> </a:t>
                </a:r>
                <a:r>
                  <a:rPr lang="en-US" dirty="0"/>
                  <a:t>(</a:t>
                </a:r>
                <a14:m>
                  <m:oMath xmlns:m="http://schemas.openxmlformats.org/officeDocument/2006/math">
                    <m:sSup>
                      <m:sSupPr>
                        <m:ctrlPr>
                          <a:rPr lang="en-US" i="1">
                            <a:latin typeface="Cambria Math" panose="02040503050406030204" pitchFamily="18" charset="0"/>
                            <a:sym typeface="Symbol" panose="05050102010706020507" pitchFamily="18" charset="2"/>
                          </a:rPr>
                        </m:ctrlPr>
                      </m:sSupPr>
                      <m:e>
                        <m:r>
                          <a:rPr lang="en-US" i="1">
                            <a:latin typeface="Cambria Math" panose="02040503050406030204" pitchFamily="18" charset="0"/>
                            <a:sym typeface="Symbol" panose="05050102010706020507" pitchFamily="18" charset="2"/>
                          </a:rPr>
                          <m:t>𝐶</m:t>
                        </m:r>
                      </m:e>
                      <m:sup>
                        <m:r>
                          <a:rPr lang="en-US" i="1">
                            <a:latin typeface="Cambria Math" panose="02040503050406030204" pitchFamily="18" charset="0"/>
                            <a:sym typeface="Symbol" panose="05050102010706020507" pitchFamily="18" charset="2"/>
                          </a:rPr>
                          <m:t>𝑇</m:t>
                        </m:r>
                      </m:sup>
                    </m:sSup>
                    <m:r>
                      <a:rPr lang="en-US" i="1">
                        <a:latin typeface="Cambria Math" panose="02040503050406030204" pitchFamily="18" charset="0"/>
                        <a:sym typeface="Symbol" panose="05050102010706020507" pitchFamily="18" charset="2"/>
                      </a:rPr>
                      <m:t>𝐶</m:t>
                    </m:r>
                    <m:r>
                      <a:rPr lang="en-US" i="1">
                        <a:latin typeface="Cambria Math" panose="02040503050406030204" pitchFamily="18" charset="0"/>
                        <a:sym typeface="Symbol" panose="05050102010706020507" pitchFamily="18" charset="2"/>
                      </a:rPr>
                      <m:t>−80</m:t>
                    </m:r>
                    <m:r>
                      <a:rPr lang="en-US" i="1">
                        <a:latin typeface="Cambria Math" panose="02040503050406030204" pitchFamily="18" charset="0"/>
                        <a:sym typeface="Symbol" panose="05050102010706020507" pitchFamily="18" charset="2"/>
                      </a:rPr>
                      <m:t>𝐼</m:t>
                    </m:r>
                    <m:r>
                      <a:rPr lang="en-US" i="1">
                        <a:latin typeface="Cambria Math" panose="02040503050406030204" pitchFamily="18" charset="0"/>
                        <a:sym typeface="Symbol" panose="05050102010706020507" pitchFamily="18" charset="2"/>
                      </a:rPr>
                      <m:t>)</m:t>
                    </m:r>
                    <m:r>
                      <a:rPr lang="en-US">
                        <a:latin typeface="Cambria Math" panose="02040503050406030204" pitchFamily="18" charset="0"/>
                        <a:sym typeface="Symbol" panose="05050102010706020507" pitchFamily="18" charset="2"/>
                      </a:rPr>
                      <m:t>=</m:t>
                    </m:r>
                    <m:d>
                      <m:dPr>
                        <m:begChr m:val="["/>
                        <m:endChr m:val="]"/>
                        <m:ctrlPr>
                          <a:rPr lang="en-US" i="1">
                            <a:latin typeface="Cambria Math" panose="02040503050406030204" pitchFamily="18" charset="0"/>
                            <a:sym typeface="Symbol" panose="05050102010706020507" pitchFamily="18" charset="2"/>
                          </a:rPr>
                        </m:ctrlPr>
                      </m:dPr>
                      <m:e>
                        <m:m>
                          <m:mPr>
                            <m:mcs>
                              <m:mc>
                                <m:mcPr>
                                  <m:count m:val="2"/>
                                  <m:mcJc m:val="center"/>
                                </m:mcPr>
                              </m:mc>
                            </m:mcs>
                            <m:ctrlPr>
                              <a:rPr lang="en-US" i="1">
                                <a:latin typeface="Cambria Math" panose="02040503050406030204" pitchFamily="18" charset="0"/>
                                <a:sym typeface="Symbol" panose="05050102010706020507" pitchFamily="18" charset="2"/>
                              </a:rPr>
                            </m:ctrlPr>
                          </m:mPr>
                          <m:mr>
                            <m:e>
                              <m:r>
                                <a:rPr lang="en-US" b="0" i="1" smtClean="0">
                                  <a:latin typeface="Cambria Math" panose="02040503050406030204" pitchFamily="18" charset="0"/>
                                  <a:sym typeface="Symbol" panose="05050102010706020507" pitchFamily="18" charset="2"/>
                                </a:rPr>
                                <m:t>−54</m:t>
                              </m:r>
                            </m:e>
                            <m:e>
                              <m:r>
                                <a:rPr lang="en-US" i="1">
                                  <a:latin typeface="Cambria Math" panose="02040503050406030204" pitchFamily="18" charset="0"/>
                                  <a:sym typeface="Symbol" panose="05050102010706020507" pitchFamily="18" charset="2"/>
                                </a:rPr>
                                <m:t>18</m:t>
                              </m:r>
                            </m:e>
                          </m:mr>
                          <m:mr>
                            <m:e>
                              <m:r>
                                <a:rPr lang="en-US" i="1">
                                  <a:latin typeface="Cambria Math" panose="02040503050406030204" pitchFamily="18" charset="0"/>
                                  <a:sym typeface="Symbol" panose="05050102010706020507" pitchFamily="18" charset="2"/>
                                </a:rPr>
                                <m:t>18</m:t>
                              </m:r>
                            </m:e>
                            <m:e>
                              <m:r>
                                <a:rPr lang="en-US" b="0" i="1" smtClean="0">
                                  <a:latin typeface="Cambria Math" panose="02040503050406030204" pitchFamily="18" charset="0"/>
                                  <a:sym typeface="Symbol" panose="05050102010706020507" pitchFamily="18" charset="2"/>
                                </a:rPr>
                                <m:t>−6</m:t>
                              </m:r>
                            </m:e>
                          </m:mr>
                        </m:m>
                      </m:e>
                    </m:d>
                    <m:r>
                      <a:rPr lang="en-US" i="1">
                        <a:latin typeface="Cambria Math" panose="02040503050406030204" pitchFamily="18" charset="0"/>
                        <a:sym typeface="Symbol" panose="05050102010706020507" pitchFamily="18" charset="2"/>
                      </a:rPr>
                      <m:t></m:t>
                    </m:r>
                    <m:sSub>
                      <m:sSubPr>
                        <m:ctrlPr>
                          <a:rPr lang="en-US" i="1">
                            <a:latin typeface="Cambria Math" panose="02040503050406030204" pitchFamily="18" charset="0"/>
                            <a:sym typeface="Symbol" panose="05050102010706020507" pitchFamily="18" charset="2"/>
                          </a:rPr>
                        </m:ctrlPr>
                      </m:sSubPr>
                      <m:e>
                        <m:r>
                          <a:rPr lang="en-US" i="1">
                            <a:latin typeface="Cambria Math" panose="02040503050406030204" pitchFamily="18" charset="0"/>
                            <a:sym typeface="Symbol" panose="05050102010706020507" pitchFamily="18" charset="2"/>
                          </a:rPr>
                          <m:t>𝑉</m:t>
                        </m:r>
                      </m:e>
                      <m:sub>
                        <m:r>
                          <a:rPr lang="en-US" b="0" i="1" smtClean="0">
                            <a:latin typeface="Cambria Math" panose="02040503050406030204" pitchFamily="18" charset="0"/>
                            <a:sym typeface="Symbol" panose="05050102010706020507" pitchFamily="18" charset="2"/>
                          </a:rPr>
                          <m:t>2</m:t>
                        </m:r>
                      </m:sub>
                    </m:sSub>
                    <m:r>
                      <a:rPr lang="en-US" i="1">
                        <a:latin typeface="Cambria Math" panose="02040503050406030204" pitchFamily="18" charset="0"/>
                        <a:sym typeface="Symbol" panose="05050102010706020507" pitchFamily="18" charset="2"/>
                      </a:rPr>
                      <m:t>=</m:t>
                    </m:r>
                    <m:d>
                      <m:dPr>
                        <m:begChr m:val="["/>
                        <m:endChr m:val="]"/>
                        <m:ctrlPr>
                          <a:rPr lang="en-US" i="1">
                            <a:latin typeface="Cambria Math" panose="02040503050406030204" pitchFamily="18" charset="0"/>
                            <a:sym typeface="Symbol" panose="05050102010706020507" pitchFamily="18" charset="2"/>
                          </a:rPr>
                        </m:ctrlPr>
                      </m:dPr>
                      <m:e>
                        <m:m>
                          <m:mPr>
                            <m:mcs>
                              <m:mc>
                                <m:mcPr>
                                  <m:count m:val="1"/>
                                  <m:mcJc m:val="center"/>
                                </m:mcPr>
                              </m:mc>
                            </m:mcs>
                            <m:ctrlPr>
                              <a:rPr lang="en-US" i="1">
                                <a:latin typeface="Cambria Math" panose="02040503050406030204" pitchFamily="18" charset="0"/>
                                <a:sym typeface="Symbol" panose="05050102010706020507" pitchFamily="18" charset="2"/>
                              </a:rPr>
                            </m:ctrlPr>
                          </m:mPr>
                          <m:mr>
                            <m:e>
                              <m:r>
                                <m:rPr>
                                  <m:brk m:alnAt="7"/>
                                </m:rPr>
                                <a:rPr lang="en-US" b="0" i="1" smtClean="0">
                                  <a:latin typeface="Cambria Math" panose="02040503050406030204" pitchFamily="18" charset="0"/>
                                  <a:sym typeface="Symbol" panose="05050102010706020507" pitchFamily="18" charset="2"/>
                                </a:rPr>
                                <m:t>1</m:t>
                              </m:r>
                              <m:r>
                                <a:rPr lang="en-US" i="1">
                                  <a:latin typeface="Cambria Math" panose="02040503050406030204" pitchFamily="18" charset="0"/>
                                  <a:sym typeface="Symbol" panose="05050102010706020507" pitchFamily="18" charset="2"/>
                                </a:rPr>
                                <m:t>/</m:t>
                              </m:r>
                              <m:rad>
                                <m:radPr>
                                  <m:degHide m:val="on"/>
                                  <m:ctrlPr>
                                    <a:rPr lang="en-US" i="1">
                                      <a:latin typeface="Cambria Math" panose="02040503050406030204" pitchFamily="18" charset="0"/>
                                      <a:sym typeface="Symbol" panose="05050102010706020507" pitchFamily="18" charset="2"/>
                                    </a:rPr>
                                  </m:ctrlPr>
                                </m:radPr>
                                <m:deg/>
                                <m:e>
                                  <m:r>
                                    <a:rPr lang="en-US" i="1">
                                      <a:latin typeface="Cambria Math" panose="02040503050406030204" pitchFamily="18" charset="0"/>
                                      <a:sym typeface="Symbol" panose="05050102010706020507" pitchFamily="18" charset="2"/>
                                    </a:rPr>
                                    <m:t>10</m:t>
                                  </m:r>
                                </m:e>
                              </m:rad>
                            </m:e>
                          </m:mr>
                          <m:mr>
                            <m:e>
                              <m:r>
                                <a:rPr lang="en-US" b="0" i="1" smtClean="0">
                                  <a:latin typeface="Cambria Math" panose="02040503050406030204" pitchFamily="18" charset="0"/>
                                  <a:sym typeface="Symbol" panose="05050102010706020507" pitchFamily="18" charset="2"/>
                                </a:rPr>
                                <m:t>3</m:t>
                              </m:r>
                              <m:r>
                                <a:rPr lang="en-US" i="1">
                                  <a:latin typeface="Cambria Math" panose="02040503050406030204" pitchFamily="18" charset="0"/>
                                  <a:sym typeface="Symbol" panose="05050102010706020507" pitchFamily="18" charset="2"/>
                                </a:rPr>
                                <m:t>/</m:t>
                              </m:r>
                              <m:rad>
                                <m:radPr>
                                  <m:degHide m:val="on"/>
                                  <m:ctrlPr>
                                    <a:rPr lang="en-US" i="1">
                                      <a:latin typeface="Cambria Math" panose="02040503050406030204" pitchFamily="18" charset="0"/>
                                      <a:sym typeface="Symbol" panose="05050102010706020507" pitchFamily="18" charset="2"/>
                                    </a:rPr>
                                  </m:ctrlPr>
                                </m:radPr>
                                <m:deg/>
                                <m:e>
                                  <m:r>
                                    <a:rPr lang="en-US" i="1">
                                      <a:latin typeface="Cambria Math" panose="02040503050406030204" pitchFamily="18" charset="0"/>
                                      <a:sym typeface="Symbol" panose="05050102010706020507" pitchFamily="18" charset="2"/>
                                    </a:rPr>
                                    <m:t>10</m:t>
                                  </m:r>
                                </m:e>
                              </m:rad>
                            </m:e>
                          </m:mr>
                        </m:m>
                      </m:e>
                    </m:d>
                  </m:oMath>
                </a14:m>
                <a:r>
                  <a:rPr lang="en-US" dirty="0" smtClean="0"/>
                  <a:t>.</a:t>
                </a:r>
              </a:p>
              <a:p>
                <a:pPr marL="0" indent="0">
                  <a:spcAft>
                    <a:spcPts val="1600"/>
                  </a:spcAft>
                  <a:buNone/>
                </a:pPr>
                <a:r>
                  <a:rPr lang="en-US" dirty="0" smtClean="0"/>
                  <a:t>We get, V</a:t>
                </a:r>
                <a14:m>
                  <m:oMath xmlns:m="http://schemas.openxmlformats.org/officeDocument/2006/math">
                    <m:r>
                      <a:rPr lang="en-US" i="1">
                        <a:latin typeface="Cambria Math" panose="02040503050406030204" pitchFamily="18" charset="0"/>
                        <a:sym typeface="Symbol" panose="05050102010706020507" pitchFamily="18" charset="2"/>
                      </a:rPr>
                      <m:t>=</m:t>
                    </m:r>
                    <m:d>
                      <m:dPr>
                        <m:begChr m:val="["/>
                        <m:endChr m:val="]"/>
                        <m:ctrlPr>
                          <a:rPr lang="en-US" i="1">
                            <a:latin typeface="Cambria Math" panose="02040503050406030204" pitchFamily="18" charset="0"/>
                            <a:sym typeface="Symbol" panose="05050102010706020507" pitchFamily="18" charset="2"/>
                          </a:rPr>
                        </m:ctrlPr>
                      </m:dPr>
                      <m:e>
                        <m:m>
                          <m:mPr>
                            <m:mcs>
                              <m:mc>
                                <m:mcPr>
                                  <m:count m:val="2"/>
                                  <m:mcJc m:val="center"/>
                                </m:mcPr>
                              </m:mc>
                            </m:mcs>
                            <m:ctrlPr>
                              <a:rPr lang="en-US" i="1">
                                <a:latin typeface="Cambria Math" panose="02040503050406030204" pitchFamily="18" charset="0"/>
                                <a:sym typeface="Symbol" panose="05050102010706020507" pitchFamily="18" charset="2"/>
                              </a:rPr>
                            </m:ctrlPr>
                          </m:mPr>
                          <m:mr>
                            <m:e>
                              <m:r>
                                <a:rPr lang="en-US" b="0" i="1" smtClean="0">
                                  <a:latin typeface="Cambria Math" panose="02040503050406030204" pitchFamily="18" charset="0"/>
                                  <a:sym typeface="Symbol" panose="05050102010706020507" pitchFamily="18" charset="2"/>
                                </a:rPr>
                                <m:t>−3/</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e>
                              <m:r>
                                <a:rPr lang="en-US" b="0" i="1" smtClean="0">
                                  <a:latin typeface="Cambria Math" panose="02040503050406030204" pitchFamily="18" charset="0"/>
                                  <a:sym typeface="Symbol" panose="05050102010706020507" pitchFamily="18" charset="2"/>
                                </a:rPr>
                                <m:t>1/</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mr>
                          <m:mr>
                            <m:e>
                              <m:r>
                                <a:rPr lang="en-US" i="1">
                                  <a:latin typeface="Cambria Math" panose="02040503050406030204" pitchFamily="18" charset="0"/>
                                  <a:sym typeface="Symbol" panose="05050102010706020507" pitchFamily="18" charset="2"/>
                                </a:rPr>
                                <m:t>1</m:t>
                              </m:r>
                              <m:r>
                                <a:rPr lang="en-US" b="0" i="1" smtClean="0">
                                  <a:latin typeface="Cambria Math" panose="02040503050406030204" pitchFamily="18" charset="0"/>
                                  <a:sym typeface="Symbol" panose="05050102010706020507" pitchFamily="18" charset="2"/>
                                </a:rPr>
                                <m:t>/</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e>
                              <m:r>
                                <a:rPr lang="en-US" b="0" i="1" smtClean="0">
                                  <a:latin typeface="Cambria Math" panose="02040503050406030204" pitchFamily="18" charset="0"/>
                                  <a:sym typeface="Symbol" panose="05050102010706020507" pitchFamily="18" charset="2"/>
                                </a:rPr>
                                <m:t>3/</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mr>
                        </m:m>
                      </m:e>
                    </m:d>
                  </m:oMath>
                </a14:m>
                <a:r>
                  <a:rPr lang="en-US" dirty="0" smtClean="0"/>
                  <a:t>, </a:t>
                </a:r>
                <a:r>
                  <a:rPr lang="en-US" dirty="0" smtClean="0">
                    <a:sym typeface="Symbol" panose="05050102010706020507" pitchFamily="18" charset="2"/>
                  </a:rPr>
                  <a:t></a:t>
                </a:r>
                <a14:m>
                  <m:oMath xmlns:m="http://schemas.openxmlformats.org/officeDocument/2006/math">
                    <m:r>
                      <a:rPr lang="en-US" i="1">
                        <a:latin typeface="Cambria Math" panose="02040503050406030204" pitchFamily="18" charset="0"/>
                        <a:sym typeface="Symbol" panose="05050102010706020507" pitchFamily="18" charset="2"/>
                      </a:rPr>
                      <m:t>=</m:t>
                    </m:r>
                    <m:d>
                      <m:dPr>
                        <m:begChr m:val="["/>
                        <m:endChr m:val="]"/>
                        <m:ctrlPr>
                          <a:rPr lang="en-US" i="1">
                            <a:latin typeface="Cambria Math" panose="02040503050406030204" pitchFamily="18" charset="0"/>
                            <a:sym typeface="Symbol" panose="05050102010706020507" pitchFamily="18" charset="2"/>
                          </a:rPr>
                        </m:ctrlPr>
                      </m:dPr>
                      <m:e>
                        <m:m>
                          <m:mPr>
                            <m:mcs>
                              <m:mc>
                                <m:mcPr>
                                  <m:count m:val="2"/>
                                  <m:mcJc m:val="center"/>
                                </m:mcPr>
                              </m:mc>
                            </m:mcs>
                            <m:ctrlPr>
                              <a:rPr lang="en-US" i="1">
                                <a:latin typeface="Cambria Math" panose="02040503050406030204" pitchFamily="18" charset="0"/>
                                <a:sym typeface="Symbol" panose="05050102010706020507" pitchFamily="18" charset="2"/>
                              </a:rPr>
                            </m:ctrlPr>
                          </m:mPr>
                          <m:mr>
                            <m:e>
                              <m:r>
                                <m:rPr>
                                  <m:brk m:alnAt="7"/>
                                </m:rPr>
                                <a:rPr lang="en-US" b="0" i="1" smtClean="0">
                                  <a:latin typeface="Cambria Math" panose="02040503050406030204" pitchFamily="18" charset="0"/>
                                  <a:sym typeface="Symbol" panose="05050102010706020507" pitchFamily="18" charset="2"/>
                                </a:rPr>
                                <m:t>2</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5</m:t>
                                  </m:r>
                                </m:e>
                              </m:rad>
                            </m:e>
                            <m:e>
                              <m:r>
                                <a:rPr lang="en-US" b="0" i="1" smtClean="0">
                                  <a:latin typeface="Cambria Math" panose="02040503050406030204" pitchFamily="18" charset="0"/>
                                  <a:sym typeface="Symbol" panose="05050102010706020507" pitchFamily="18" charset="2"/>
                                </a:rPr>
                                <m:t>0</m:t>
                              </m:r>
                            </m:e>
                          </m:mr>
                          <m:mr>
                            <m:e>
                              <m:r>
                                <a:rPr lang="en-US" b="0" i="1" smtClean="0">
                                  <a:latin typeface="Cambria Math" panose="02040503050406030204" pitchFamily="18" charset="0"/>
                                  <a:sym typeface="Symbol" panose="05050102010706020507" pitchFamily="18" charset="2"/>
                                </a:rPr>
                                <m:t>0</m:t>
                              </m:r>
                            </m:e>
                            <m:e>
                              <m:r>
                                <a:rPr lang="en-US" b="0" i="1" smtClean="0">
                                  <a:latin typeface="Cambria Math" panose="02040503050406030204" pitchFamily="18" charset="0"/>
                                  <a:sym typeface="Symbol" panose="05050102010706020507" pitchFamily="18" charset="2"/>
                                </a:rPr>
                                <m:t>4</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5</m:t>
                                  </m:r>
                                </m:e>
                              </m:rad>
                            </m:e>
                          </m:mr>
                        </m:m>
                      </m:e>
                    </m:d>
                  </m:oMath>
                </a14:m>
                <a:r>
                  <a:rPr lang="en-US" dirty="0" smtClean="0"/>
                  <a:t> i.e.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rPr>
                          <m:t>1</m:t>
                        </m:r>
                      </m:sub>
                    </m:sSub>
                    <m:r>
                      <a:rPr lang="en-US" b="0" i="1" smtClean="0">
                        <a:latin typeface="Cambria Math" panose="02040503050406030204" pitchFamily="18" charset="0"/>
                      </a:rPr>
                      <m:t>=</m:t>
                    </m:r>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20</m:t>
                        </m:r>
                      </m:e>
                    </m:rad>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5</m:t>
                        </m:r>
                      </m:e>
                    </m:ra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2</m:t>
                        </m:r>
                      </m:sub>
                    </m:sSub>
                    <m:r>
                      <a:rPr lang="en-US" i="1">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80</m:t>
                        </m:r>
                      </m:e>
                    </m:rad>
                    <m:r>
                      <a:rPr lang="en-US" b="0" i="1" smtClean="0">
                        <a:latin typeface="Cambria Math" panose="02040503050406030204" pitchFamily="18" charset="0"/>
                      </a:rPr>
                      <m:t>=4</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5</m:t>
                        </m:r>
                      </m:e>
                    </m:rad>
                  </m:oMath>
                </a14:m>
                <a:endParaRPr lang="en-US" dirty="0" smtClean="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9221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1864348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SVD with Examples</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1206263"/>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Then, </a:t>
                </a:r>
                <a14:m>
                  <m:oMath xmlns:m="http://schemas.openxmlformats.org/officeDocument/2006/math">
                    <m:r>
                      <a:rPr lang="en-US" b="0" i="1" smtClean="0">
                        <a:latin typeface="Cambria Math" panose="02040503050406030204" pitchFamily="18" charset="0"/>
                      </a:rPr>
                      <m:t>𝐶𝑉</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sym typeface="Symbol" panose="05050102010706020507" pitchFamily="18" charset="2"/>
                      </a:rPr>
                      <m:t></m:t>
                    </m:r>
                  </m:oMath>
                </a14:m>
                <a:r>
                  <a:rPr lang="en-US" dirty="0" smtClean="0"/>
                  <a:t>, we get,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e>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mr>
                          <m:mr>
                            <m:e>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e>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mr>
                        </m:m>
                      </m:e>
                    </m:d>
                    <m:r>
                      <a:rPr lang="en-US" b="0" i="0" smtClean="0">
                        <a:latin typeface="Cambria Math" panose="02040503050406030204" pitchFamily="18" charset="0"/>
                      </a:rPr>
                      <m:t>.</m:t>
                    </m:r>
                  </m:oMath>
                </a14:m>
                <a:r>
                  <a:rPr lang="en-US" dirty="0" smtClean="0"/>
                  <a:t> Thus, fitting in the equation, if we set the minimum value to 0, then we get reduction in dimension.</a:t>
                </a:r>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1206263"/>
              </a:xfrm>
              <a:prstGeom prst="rect">
                <a:avLst/>
              </a:prstGeom>
              <a:blipFill>
                <a:blip r:embed="rId3"/>
                <a:stretch>
                  <a:fillRect l="-572" b="-5051"/>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88" y="2493484"/>
            <a:ext cx="4602740" cy="2219325"/>
          </a:xfrm>
          <a:prstGeom prst="rect">
            <a:avLst/>
          </a:prstGeom>
        </p:spPr>
      </p:pic>
    </p:spTree>
    <p:extLst>
      <p:ext uri="{BB962C8B-B14F-4D97-AF65-F5344CB8AC3E}">
        <p14:creationId xmlns:p14="http://schemas.microsoft.com/office/powerpoint/2010/main" val="143525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720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Matrix Approximation through SVD</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mc:AlternateContent xmlns:mc="http://schemas.openxmlformats.org/markup-compatibility/2006" xmlns:a14="http://schemas.microsoft.com/office/drawing/2010/main">
        <mc:Choice Requires="a14">
          <p:sp>
            <p:nvSpPr>
              <p:cNvPr id="4" name="Google Shape;80;p16"/>
              <p:cNvSpPr txBox="1">
                <a:spLocks noGrp="1"/>
              </p:cNvSpPr>
              <p:nvPr>
                <p:ph type="body" idx="1"/>
              </p:nvPr>
            </p:nvSpPr>
            <p:spPr>
              <a:xfrm>
                <a:off x="332481" y="2128985"/>
                <a:ext cx="8520600" cy="2552024"/>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From the previous example of matrix </a:t>
                </a:r>
                <a:r>
                  <a:rPr lang="en-US" dirty="0"/>
                  <a:t>c=</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5</m:t>
                              </m:r>
                            </m:e>
                            <m:e>
                              <m:r>
                                <a:rPr lang="en-US" i="1">
                                  <a:latin typeface="Cambria Math" panose="02040503050406030204" pitchFamily="18" charset="0"/>
                                </a:rPr>
                                <m:t>5</m:t>
                              </m:r>
                            </m:e>
                          </m:mr>
                          <m:mr>
                            <m:e>
                              <m:r>
                                <a:rPr lang="en-US" i="1">
                                  <a:latin typeface="Cambria Math" panose="02040503050406030204" pitchFamily="18" charset="0"/>
                                </a:rPr>
                                <m:t>−1</m:t>
                              </m:r>
                            </m:e>
                            <m:e>
                              <m:r>
                                <a:rPr lang="en-US" i="1">
                                  <a:latin typeface="Cambria Math" panose="02040503050406030204" pitchFamily="18" charset="0"/>
                                </a:rPr>
                                <m:t>7</m:t>
                              </m:r>
                            </m:e>
                          </m:mr>
                        </m:m>
                      </m:e>
                    </m:d>
                  </m:oMath>
                </a14:m>
                <a:r>
                  <a:rPr lang="en-US" dirty="0" smtClean="0"/>
                  <a:t>, we get,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e>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mr>
                          <m:mr>
                            <m:e>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e>
                              <m:r>
                                <a:rPr lang="en-US" b="0" i="1" smtClean="0">
                                  <a:latin typeface="Cambria Math" panose="02040503050406030204" pitchFamily="18" charset="0"/>
                                </a:rPr>
                                <m:t>1/</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e>
                          </m:mr>
                        </m:m>
                      </m:e>
                    </m:d>
                  </m:oMath>
                </a14:m>
                <a:r>
                  <a:rPr lang="en-US" dirty="0"/>
                  <a:t>, V</a:t>
                </a:r>
                <a14:m>
                  <m:oMath xmlns:m="http://schemas.openxmlformats.org/officeDocument/2006/math">
                    <m:r>
                      <a:rPr lang="en-US" i="1">
                        <a:latin typeface="Cambria Math" panose="02040503050406030204" pitchFamily="18" charset="0"/>
                        <a:sym typeface="Symbol" panose="05050102010706020507" pitchFamily="18" charset="2"/>
                      </a:rPr>
                      <m:t>=</m:t>
                    </m:r>
                    <m:d>
                      <m:dPr>
                        <m:begChr m:val="["/>
                        <m:endChr m:val="]"/>
                        <m:ctrlPr>
                          <a:rPr lang="en-US" i="1">
                            <a:latin typeface="Cambria Math" panose="02040503050406030204" pitchFamily="18" charset="0"/>
                            <a:sym typeface="Symbol" panose="05050102010706020507" pitchFamily="18" charset="2"/>
                          </a:rPr>
                        </m:ctrlPr>
                      </m:dPr>
                      <m:e>
                        <m:m>
                          <m:mPr>
                            <m:mcs>
                              <m:mc>
                                <m:mcPr>
                                  <m:count m:val="2"/>
                                  <m:mcJc m:val="center"/>
                                </m:mcPr>
                              </m:mc>
                            </m:mcs>
                            <m:ctrlPr>
                              <a:rPr lang="en-US" i="1">
                                <a:latin typeface="Cambria Math" panose="02040503050406030204" pitchFamily="18" charset="0"/>
                                <a:sym typeface="Symbol" panose="05050102010706020507" pitchFamily="18" charset="2"/>
                              </a:rPr>
                            </m:ctrlPr>
                          </m:mPr>
                          <m:mr>
                            <m:e>
                              <m:r>
                                <a:rPr lang="en-US" i="1">
                                  <a:latin typeface="Cambria Math" panose="02040503050406030204" pitchFamily="18" charset="0"/>
                                  <a:sym typeface="Symbol" panose="05050102010706020507" pitchFamily="18" charset="2"/>
                                </a:rPr>
                                <m:t>−3/</m:t>
                              </m:r>
                              <m:rad>
                                <m:radPr>
                                  <m:degHide m:val="on"/>
                                  <m:ctrlPr>
                                    <a:rPr lang="en-US" i="1">
                                      <a:latin typeface="Cambria Math" panose="02040503050406030204" pitchFamily="18" charset="0"/>
                                      <a:sym typeface="Symbol" panose="05050102010706020507" pitchFamily="18" charset="2"/>
                                    </a:rPr>
                                  </m:ctrlPr>
                                </m:radPr>
                                <m:deg/>
                                <m:e>
                                  <m:r>
                                    <a:rPr lang="en-US" i="1">
                                      <a:latin typeface="Cambria Math" panose="02040503050406030204" pitchFamily="18" charset="0"/>
                                      <a:sym typeface="Symbol" panose="05050102010706020507" pitchFamily="18" charset="2"/>
                                    </a:rPr>
                                    <m:t>10</m:t>
                                  </m:r>
                                </m:e>
                              </m:rad>
                            </m:e>
                            <m:e>
                              <m:r>
                                <a:rPr lang="en-US" i="1">
                                  <a:latin typeface="Cambria Math" panose="02040503050406030204" pitchFamily="18" charset="0"/>
                                  <a:sym typeface="Symbol" panose="05050102010706020507" pitchFamily="18" charset="2"/>
                                </a:rPr>
                                <m:t>1/</m:t>
                              </m:r>
                              <m:rad>
                                <m:radPr>
                                  <m:degHide m:val="on"/>
                                  <m:ctrlPr>
                                    <a:rPr lang="en-US" i="1">
                                      <a:latin typeface="Cambria Math" panose="02040503050406030204" pitchFamily="18" charset="0"/>
                                      <a:sym typeface="Symbol" panose="05050102010706020507" pitchFamily="18" charset="2"/>
                                    </a:rPr>
                                  </m:ctrlPr>
                                </m:radPr>
                                <m:deg/>
                                <m:e>
                                  <m:r>
                                    <a:rPr lang="en-US" i="1">
                                      <a:latin typeface="Cambria Math" panose="02040503050406030204" pitchFamily="18" charset="0"/>
                                      <a:sym typeface="Symbol" panose="05050102010706020507" pitchFamily="18" charset="2"/>
                                    </a:rPr>
                                    <m:t>10</m:t>
                                  </m:r>
                                </m:e>
                              </m:rad>
                            </m:e>
                          </m:mr>
                          <m:mr>
                            <m:e>
                              <m:r>
                                <a:rPr lang="en-US" i="1">
                                  <a:latin typeface="Cambria Math" panose="02040503050406030204" pitchFamily="18" charset="0"/>
                                  <a:sym typeface="Symbol" panose="05050102010706020507" pitchFamily="18" charset="2"/>
                                </a:rPr>
                                <m:t>1/</m:t>
                              </m:r>
                              <m:rad>
                                <m:radPr>
                                  <m:degHide m:val="on"/>
                                  <m:ctrlPr>
                                    <a:rPr lang="en-US" i="1">
                                      <a:latin typeface="Cambria Math" panose="02040503050406030204" pitchFamily="18" charset="0"/>
                                      <a:sym typeface="Symbol" panose="05050102010706020507" pitchFamily="18" charset="2"/>
                                    </a:rPr>
                                  </m:ctrlPr>
                                </m:radPr>
                                <m:deg/>
                                <m:e>
                                  <m:r>
                                    <a:rPr lang="en-US" i="1">
                                      <a:latin typeface="Cambria Math" panose="02040503050406030204" pitchFamily="18" charset="0"/>
                                      <a:sym typeface="Symbol" panose="05050102010706020507" pitchFamily="18" charset="2"/>
                                    </a:rPr>
                                    <m:t>10</m:t>
                                  </m:r>
                                </m:e>
                              </m:rad>
                            </m:e>
                            <m:e>
                              <m:r>
                                <a:rPr lang="en-US" i="1">
                                  <a:latin typeface="Cambria Math" panose="02040503050406030204" pitchFamily="18" charset="0"/>
                                  <a:sym typeface="Symbol" panose="05050102010706020507" pitchFamily="18" charset="2"/>
                                </a:rPr>
                                <m:t>3/</m:t>
                              </m:r>
                              <m:rad>
                                <m:radPr>
                                  <m:degHide m:val="on"/>
                                  <m:ctrlPr>
                                    <a:rPr lang="en-US" i="1">
                                      <a:latin typeface="Cambria Math" panose="02040503050406030204" pitchFamily="18" charset="0"/>
                                      <a:sym typeface="Symbol" panose="05050102010706020507" pitchFamily="18" charset="2"/>
                                    </a:rPr>
                                  </m:ctrlPr>
                                </m:radPr>
                                <m:deg/>
                                <m:e>
                                  <m:r>
                                    <a:rPr lang="en-US" i="1">
                                      <a:latin typeface="Cambria Math" panose="02040503050406030204" pitchFamily="18" charset="0"/>
                                      <a:sym typeface="Symbol" panose="05050102010706020507" pitchFamily="18" charset="2"/>
                                    </a:rPr>
                                    <m:t>10</m:t>
                                  </m:r>
                                </m:e>
                              </m:rad>
                            </m:e>
                          </m:mr>
                        </m:m>
                      </m:e>
                    </m:d>
                  </m:oMath>
                </a14:m>
                <a:r>
                  <a:rPr lang="en-US" dirty="0"/>
                  <a:t>, </a:t>
                </a:r>
                <a:r>
                  <a:rPr lang="en-US" dirty="0">
                    <a:sym typeface="Symbol" panose="05050102010706020507" pitchFamily="18" charset="2"/>
                  </a:rPr>
                  <a:t></a:t>
                </a:r>
                <a14:m>
                  <m:oMath xmlns:m="http://schemas.openxmlformats.org/officeDocument/2006/math">
                    <m:r>
                      <a:rPr lang="en-US" i="1">
                        <a:latin typeface="Cambria Math" panose="02040503050406030204" pitchFamily="18" charset="0"/>
                        <a:sym typeface="Symbol" panose="05050102010706020507" pitchFamily="18" charset="2"/>
                      </a:rPr>
                      <m:t>=</m:t>
                    </m:r>
                    <m:d>
                      <m:dPr>
                        <m:begChr m:val="["/>
                        <m:endChr m:val="]"/>
                        <m:ctrlPr>
                          <a:rPr lang="en-US" i="1">
                            <a:latin typeface="Cambria Math" panose="02040503050406030204" pitchFamily="18" charset="0"/>
                            <a:sym typeface="Symbol" panose="05050102010706020507" pitchFamily="18" charset="2"/>
                          </a:rPr>
                        </m:ctrlPr>
                      </m:dPr>
                      <m:e>
                        <m:m>
                          <m:mPr>
                            <m:mcs>
                              <m:mc>
                                <m:mcPr>
                                  <m:count m:val="2"/>
                                  <m:mcJc m:val="center"/>
                                </m:mcPr>
                              </m:mc>
                            </m:mcs>
                            <m:ctrlPr>
                              <a:rPr lang="en-US" i="1">
                                <a:latin typeface="Cambria Math" panose="02040503050406030204" pitchFamily="18" charset="0"/>
                                <a:sym typeface="Symbol" panose="05050102010706020507" pitchFamily="18" charset="2"/>
                              </a:rPr>
                            </m:ctrlPr>
                          </m:mPr>
                          <m:mr>
                            <m:e>
                              <m:r>
                                <m:rPr>
                                  <m:brk m:alnAt="7"/>
                                </m:rPr>
                                <a:rPr lang="en-US" i="1">
                                  <a:latin typeface="Cambria Math" panose="02040503050406030204" pitchFamily="18" charset="0"/>
                                  <a:sym typeface="Symbol" panose="05050102010706020507" pitchFamily="18" charset="2"/>
                                </a:rPr>
                                <m:t>2</m:t>
                              </m:r>
                              <m:rad>
                                <m:radPr>
                                  <m:degHide m:val="on"/>
                                  <m:ctrlPr>
                                    <a:rPr lang="en-US" i="1">
                                      <a:latin typeface="Cambria Math" panose="02040503050406030204" pitchFamily="18" charset="0"/>
                                      <a:sym typeface="Symbol" panose="05050102010706020507" pitchFamily="18" charset="2"/>
                                    </a:rPr>
                                  </m:ctrlPr>
                                </m:radPr>
                                <m:deg/>
                                <m:e>
                                  <m:r>
                                    <a:rPr lang="en-US" i="1">
                                      <a:latin typeface="Cambria Math" panose="02040503050406030204" pitchFamily="18" charset="0"/>
                                      <a:sym typeface="Symbol" panose="05050102010706020507" pitchFamily="18" charset="2"/>
                                    </a:rPr>
                                    <m:t>5</m:t>
                                  </m:r>
                                </m:e>
                              </m:rad>
                            </m:e>
                            <m:e>
                              <m:r>
                                <a:rPr lang="en-US" i="1">
                                  <a:latin typeface="Cambria Math" panose="02040503050406030204" pitchFamily="18" charset="0"/>
                                  <a:sym typeface="Symbol" panose="05050102010706020507" pitchFamily="18" charset="2"/>
                                </a:rPr>
                                <m:t>0</m:t>
                              </m:r>
                            </m:e>
                          </m:mr>
                          <m:mr>
                            <m:e>
                              <m:r>
                                <a:rPr lang="en-US" i="1">
                                  <a:latin typeface="Cambria Math" panose="02040503050406030204" pitchFamily="18" charset="0"/>
                                  <a:sym typeface="Symbol" panose="05050102010706020507" pitchFamily="18" charset="2"/>
                                </a:rPr>
                                <m:t>0</m:t>
                              </m:r>
                            </m:e>
                            <m:e>
                              <m:r>
                                <a:rPr lang="en-US" i="1">
                                  <a:latin typeface="Cambria Math" panose="02040503050406030204" pitchFamily="18" charset="0"/>
                                  <a:sym typeface="Symbol" panose="05050102010706020507" pitchFamily="18" charset="2"/>
                                </a:rPr>
                                <m:t>4</m:t>
                              </m:r>
                              <m:rad>
                                <m:radPr>
                                  <m:degHide m:val="on"/>
                                  <m:ctrlPr>
                                    <a:rPr lang="en-US" i="1">
                                      <a:latin typeface="Cambria Math" panose="02040503050406030204" pitchFamily="18" charset="0"/>
                                      <a:sym typeface="Symbol" panose="05050102010706020507" pitchFamily="18" charset="2"/>
                                    </a:rPr>
                                  </m:ctrlPr>
                                </m:radPr>
                                <m:deg/>
                                <m:e>
                                  <m:r>
                                    <a:rPr lang="en-US" i="1">
                                      <a:latin typeface="Cambria Math" panose="02040503050406030204" pitchFamily="18" charset="0"/>
                                      <a:sym typeface="Symbol" panose="05050102010706020507" pitchFamily="18" charset="2"/>
                                    </a:rPr>
                                    <m:t>5</m:t>
                                  </m:r>
                                </m:e>
                              </m:rad>
                            </m:e>
                          </m:mr>
                        </m:m>
                      </m:e>
                    </m:d>
                  </m:oMath>
                </a14:m>
                <a:r>
                  <a:rPr lang="en-US" dirty="0"/>
                  <a:t> 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1</m:t>
                        </m:r>
                      </m:sub>
                    </m:sSub>
                    <m:r>
                      <a:rPr lang="en-US" i="1">
                        <a:latin typeface="Cambria Math" panose="02040503050406030204" pitchFamily="18" charset="0"/>
                      </a:rPr>
                      <m:t>=2</m:t>
                    </m:r>
                    <m:rad>
                      <m:radPr>
                        <m:degHide m:val="on"/>
                        <m:ctrlPr>
                          <a:rPr lang="en-US" i="1">
                            <a:latin typeface="Cambria Math" panose="02040503050406030204" pitchFamily="18" charset="0"/>
                          </a:rPr>
                        </m:ctrlPr>
                      </m:radPr>
                      <m:deg/>
                      <m:e>
                        <m:r>
                          <a:rPr lang="en-US" i="1">
                            <a:latin typeface="Cambria Math" panose="02040503050406030204" pitchFamily="18" charset="0"/>
                          </a:rPr>
                          <m:t>5</m:t>
                        </m:r>
                      </m:e>
                    </m:rad>
                    <m:r>
                      <a:rPr lang="en-US" i="1">
                        <a:latin typeface="Cambria Math" panose="02040503050406030204" pitchFamily="18" charset="0"/>
                      </a:rPr>
                      <m:t> </m:t>
                    </m:r>
                    <m:r>
                      <a:rPr lang="en-US" i="1">
                        <a:latin typeface="Cambria Math" panose="02040503050406030204" pitchFamily="18" charset="0"/>
                      </a:rPr>
                      <m:t>𝑎𝑛𝑑</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sym typeface="Symbol" panose="05050102010706020507" pitchFamily="18" charset="2"/>
                          </a:rPr>
                          <m:t>2</m:t>
                        </m:r>
                      </m:sub>
                    </m:sSub>
                    <m:r>
                      <a:rPr lang="en-US" i="1">
                        <a:latin typeface="Cambria Math" panose="02040503050406030204" pitchFamily="18" charset="0"/>
                      </a:rPr>
                      <m:t>=4</m:t>
                    </m:r>
                    <m:rad>
                      <m:radPr>
                        <m:degHide m:val="on"/>
                        <m:ctrlPr>
                          <a:rPr lang="en-US" i="1">
                            <a:latin typeface="Cambria Math" panose="02040503050406030204" pitchFamily="18" charset="0"/>
                          </a:rPr>
                        </m:ctrlPr>
                      </m:radPr>
                      <m:deg/>
                      <m:e>
                        <m:r>
                          <a:rPr lang="en-US" i="1">
                            <a:latin typeface="Cambria Math" panose="02040503050406030204" pitchFamily="18" charset="0"/>
                          </a:rPr>
                          <m:t>5</m:t>
                        </m:r>
                      </m:e>
                    </m:rad>
                    <m:r>
                      <a:rPr lang="en-US" b="0" i="0" smtClean="0">
                        <a:latin typeface="Cambria Math" panose="02040503050406030204" pitchFamily="18" charset="0"/>
                      </a:rPr>
                      <m:t>.</m:t>
                    </m:r>
                  </m:oMath>
                </a14:m>
                <a:endParaRPr lang="en-US" dirty="0" smtClean="0"/>
              </a:p>
              <a:p>
                <a:pPr marL="0" indent="0">
                  <a:spcAft>
                    <a:spcPts val="1600"/>
                  </a:spcAft>
                  <a:buNone/>
                </a:pPr>
                <a:r>
                  <a:rPr lang="en-US" dirty="0" smtClean="0"/>
                  <a:t>Now, we calculate as,  for rank-1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1</m:t>
                        </m:r>
                      </m:sub>
                    </m:sSub>
                  </m:oMath>
                </a14:m>
                <a:r>
                  <a:rPr lang="en-US" dirty="0" smtClean="0"/>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sup>
                        <m:r>
                          <a:rPr lang="en-US" b="0" i="1" smtClean="0">
                            <a:latin typeface="Cambria Math" panose="02040503050406030204" pitchFamily="18" charset="0"/>
                          </a:rPr>
                          <m:t>𝑇</m:t>
                        </m:r>
                      </m:sup>
                    </m:sSup>
                    <m:r>
                      <a:rPr lang="en-US" b="0" i="1" smtClean="0">
                        <a:latin typeface="Cambria Math" panose="02040503050406030204" pitchFamily="18" charset="0"/>
                      </a:rPr>
                      <m:t> </m:t>
                    </m:r>
                    <m:r>
                      <a:rPr lang="en-US" b="0" i="1" smtClean="0">
                        <a:latin typeface="Cambria Math" panose="02040503050406030204" pitchFamily="18" charset="0"/>
                        <a:sym typeface="Symbol" panose="05050102010706020507" pitchFamily="18" charset="2"/>
                      </a:rPr>
                      <m:t></m:t>
                    </m:r>
                    <m:d>
                      <m:dPr>
                        <m:begChr m:val="["/>
                        <m:endChr m:val="]"/>
                        <m:ctrlPr>
                          <a:rPr lang="en-US" b="0" i="1" smtClean="0">
                            <a:latin typeface="Cambria Math" panose="02040503050406030204" pitchFamily="18" charset="0"/>
                            <a:sym typeface="Symbol" panose="05050102010706020507" pitchFamily="18" charset="2"/>
                          </a:rPr>
                        </m:ctrlPr>
                      </m:dPr>
                      <m:e>
                        <m:m>
                          <m:mPr>
                            <m:mcs>
                              <m:mc>
                                <m:mcPr>
                                  <m:count m:val="1"/>
                                  <m:mcJc m:val="center"/>
                                </m:mcPr>
                              </m:mc>
                            </m:mcs>
                            <m:ctrlPr>
                              <a:rPr lang="en-US" b="0" i="1" smtClean="0">
                                <a:latin typeface="Cambria Math" panose="02040503050406030204" pitchFamily="18" charset="0"/>
                                <a:sym typeface="Symbol" panose="05050102010706020507" pitchFamily="18" charset="2"/>
                              </a:rPr>
                            </m:ctrlPr>
                          </m:mPr>
                          <m:mr>
                            <m:e>
                              <m:r>
                                <m:rPr>
                                  <m:brk m:alnAt="7"/>
                                </m:rPr>
                                <a:rPr lang="en-US" b="0" i="1" smtClean="0">
                                  <a:latin typeface="Cambria Math" panose="02040503050406030204" pitchFamily="18" charset="0"/>
                                  <a:sym typeface="Symbol" panose="05050102010706020507" pitchFamily="18" charset="2"/>
                                </a:rPr>
                                <m:t>1</m:t>
                              </m:r>
                              <m:r>
                                <a:rPr lang="en-US" b="0" i="1" smtClean="0">
                                  <a:latin typeface="Cambria Math" panose="02040503050406030204" pitchFamily="18" charset="0"/>
                                  <a:sym typeface="Symbol" panose="05050102010706020507" pitchFamily="18" charset="2"/>
                                </a:rPr>
                                <m:t>/</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2</m:t>
                                  </m:r>
                                </m:e>
                              </m:rad>
                            </m:e>
                          </m:mr>
                          <m:mr>
                            <m:e>
                              <m:r>
                                <a:rPr lang="en-US" b="0" i="1" smtClean="0">
                                  <a:latin typeface="Cambria Math" panose="02040503050406030204" pitchFamily="18" charset="0"/>
                                  <a:sym typeface="Symbol" panose="05050102010706020507" pitchFamily="18" charset="2"/>
                                </a:rPr>
                                <m:t>−1/</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2</m:t>
                                  </m:r>
                                </m:e>
                              </m:rad>
                            </m:e>
                          </m:mr>
                        </m:m>
                      </m:e>
                    </m:d>
                    <m:d>
                      <m:dPr>
                        <m:begChr m:val="["/>
                        <m:endChr m:val="]"/>
                        <m:ctrlPr>
                          <a:rPr lang="en-US" b="0" i="1" smtClean="0">
                            <a:latin typeface="Cambria Math" panose="02040503050406030204" pitchFamily="18" charset="0"/>
                            <a:sym typeface="Symbol" panose="05050102010706020507" pitchFamily="18" charset="2"/>
                          </a:rPr>
                        </m:ctrlPr>
                      </m:dPr>
                      <m:e>
                        <m:m>
                          <m:mPr>
                            <m:mcs>
                              <m:mc>
                                <m:mcPr>
                                  <m:count m:val="2"/>
                                  <m:mcJc m:val="center"/>
                                </m:mcPr>
                              </m:mc>
                            </m:mcs>
                            <m:ctrlPr>
                              <a:rPr lang="en-US" b="0" i="1" smtClean="0">
                                <a:latin typeface="Cambria Math" panose="02040503050406030204" pitchFamily="18" charset="0"/>
                                <a:sym typeface="Symbol" panose="05050102010706020507" pitchFamily="18" charset="2"/>
                              </a:rPr>
                            </m:ctrlPr>
                          </m:mPr>
                          <m:mr>
                            <m:e>
                              <m:r>
                                <m:rPr>
                                  <m:brk m:alnAt="7"/>
                                </m:rPr>
                                <a:rPr lang="en-US" b="0"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3/</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e>
                              <m:r>
                                <a:rPr lang="en-US" b="0" i="1" smtClean="0">
                                  <a:latin typeface="Cambria Math" panose="02040503050406030204" pitchFamily="18" charset="0"/>
                                  <a:sym typeface="Symbol" panose="05050102010706020507" pitchFamily="18" charset="2"/>
                                </a:rPr>
                                <m:t>1/</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mr>
                        </m:m>
                      </m:e>
                    </m:d>
                  </m:oMath>
                </a14:m>
                <a:r>
                  <a:rPr lang="en-US" dirty="0" smtClean="0"/>
                  <a:t> </a:t>
                </a:r>
              </a:p>
            </p:txBody>
          </p:sp>
        </mc:Choice>
        <mc:Fallback xmlns="">
          <p:sp>
            <p:nvSpPr>
              <p:cNvPr id="4" name="Google Shape;80;p16"/>
              <p:cNvSpPr txBox="1">
                <a:spLocks noGrp="1" noRot="1" noChangeAspect="1" noMove="1" noResize="1" noEditPoints="1" noAdjustHandles="1" noChangeArrowheads="1" noChangeShapeType="1" noTextEdit="1"/>
              </p:cNvSpPr>
              <p:nvPr>
                <p:ph type="body" idx="1"/>
              </p:nvPr>
            </p:nvSpPr>
            <p:spPr>
              <a:xfrm>
                <a:off x="332481" y="2128985"/>
                <a:ext cx="8520600" cy="2552024"/>
              </a:xfrm>
              <a:prstGeom prst="rect">
                <a:avLst/>
              </a:prstGeom>
              <a:blipFill>
                <a:blip r:embed="rId3"/>
                <a:stretch>
                  <a:fillRect l="-644"/>
                </a:stretch>
              </a:blipFill>
            </p:spPr>
            <p:txBody>
              <a:bodyPr/>
              <a:lstStyle/>
              <a:p>
                <a:r>
                  <a:rPr lang="en-US">
                    <a:noFill/>
                  </a:rPr>
                  <a:t> </a:t>
                </a:r>
              </a:p>
            </p:txBody>
          </p:sp>
        </mc:Fallback>
      </mc:AlternateContent>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1436" y="973862"/>
            <a:ext cx="5891646" cy="1155123"/>
          </a:xfrm>
          <a:prstGeom prst="rect">
            <a:avLst/>
          </a:prstGeom>
        </p:spPr>
      </p:pic>
    </p:spTree>
    <p:extLst>
      <p:ext uri="{BB962C8B-B14F-4D97-AF65-F5344CB8AC3E}">
        <p14:creationId xmlns:p14="http://schemas.microsoft.com/office/powerpoint/2010/main" val="27605023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720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Matrix Approximation through SVD</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mc:AlternateContent xmlns:mc="http://schemas.openxmlformats.org/markup-compatibility/2006" xmlns:a14="http://schemas.microsoft.com/office/drawing/2010/main">
        <mc:Choice Requires="a14">
          <p:sp>
            <p:nvSpPr>
              <p:cNvPr id="4" name="Google Shape;80;p16"/>
              <p:cNvSpPr txBox="1">
                <a:spLocks noGrp="1"/>
              </p:cNvSpPr>
              <p:nvPr>
                <p:ph type="body" idx="1"/>
              </p:nvPr>
            </p:nvSpPr>
            <p:spPr>
              <a:xfrm>
                <a:off x="332481" y="924791"/>
                <a:ext cx="8520600" cy="1766454"/>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Now, we calculate as,  for rank-2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1</m:t>
                        </m:r>
                      </m:sub>
                    </m:sSub>
                  </m:oMath>
                </a14:m>
                <a:r>
                  <a:rPr lang="en-US" dirty="0" smtClean="0"/>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e>
                      <m:sup>
                        <m:r>
                          <a:rPr lang="en-US" b="0" i="1" smtClean="0">
                            <a:latin typeface="Cambria Math" panose="02040503050406030204" pitchFamily="18" charset="0"/>
                          </a:rPr>
                          <m:t>𝑇</m:t>
                        </m:r>
                      </m:sup>
                    </m:sSup>
                    <m:r>
                      <a:rPr lang="en-US" b="0" i="1" smtClean="0">
                        <a:latin typeface="Cambria Math" panose="02040503050406030204" pitchFamily="18" charset="0"/>
                      </a:rPr>
                      <m:t> </m:t>
                    </m:r>
                    <m:r>
                      <a:rPr lang="en-US" b="0" i="1" smtClean="0">
                        <a:latin typeface="Cambria Math" panose="02040503050406030204" pitchFamily="18" charset="0"/>
                        <a:sym typeface="Symbol" panose="05050102010706020507" pitchFamily="18" charset="2"/>
                      </a:rPr>
                      <m:t></m:t>
                    </m:r>
                    <m:d>
                      <m:dPr>
                        <m:begChr m:val="["/>
                        <m:endChr m:val="]"/>
                        <m:ctrlPr>
                          <a:rPr lang="en-US" b="0" i="1" smtClean="0">
                            <a:latin typeface="Cambria Math" panose="02040503050406030204" pitchFamily="18" charset="0"/>
                            <a:sym typeface="Symbol" panose="05050102010706020507" pitchFamily="18" charset="2"/>
                          </a:rPr>
                        </m:ctrlPr>
                      </m:dPr>
                      <m:e>
                        <m:m>
                          <m:mPr>
                            <m:mcs>
                              <m:mc>
                                <m:mcPr>
                                  <m:count m:val="1"/>
                                  <m:mcJc m:val="center"/>
                                </m:mcPr>
                              </m:mc>
                            </m:mcs>
                            <m:ctrlPr>
                              <a:rPr lang="en-US" b="0" i="1" smtClean="0">
                                <a:latin typeface="Cambria Math" panose="02040503050406030204" pitchFamily="18" charset="0"/>
                                <a:sym typeface="Symbol" panose="05050102010706020507" pitchFamily="18" charset="2"/>
                              </a:rPr>
                            </m:ctrlPr>
                          </m:mPr>
                          <m:mr>
                            <m:e>
                              <m:r>
                                <m:rPr>
                                  <m:brk m:alnAt="7"/>
                                </m:rPr>
                                <a:rPr lang="en-US" b="0" i="1" smtClean="0">
                                  <a:latin typeface="Cambria Math" panose="02040503050406030204" pitchFamily="18" charset="0"/>
                                  <a:sym typeface="Symbol" panose="05050102010706020507" pitchFamily="18" charset="2"/>
                                </a:rPr>
                                <m:t>1</m:t>
                              </m:r>
                              <m:r>
                                <a:rPr lang="en-US" b="0" i="1" smtClean="0">
                                  <a:latin typeface="Cambria Math" panose="02040503050406030204" pitchFamily="18" charset="0"/>
                                  <a:sym typeface="Symbol" panose="05050102010706020507" pitchFamily="18" charset="2"/>
                                </a:rPr>
                                <m:t>/</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2</m:t>
                                  </m:r>
                                </m:e>
                              </m:rad>
                            </m:e>
                          </m:mr>
                          <m:mr>
                            <m:e>
                              <m:r>
                                <a:rPr lang="en-US" b="0" i="1" smtClean="0">
                                  <a:latin typeface="Cambria Math" panose="02040503050406030204" pitchFamily="18" charset="0"/>
                                  <a:sym typeface="Symbol" panose="05050102010706020507" pitchFamily="18" charset="2"/>
                                </a:rPr>
                                <m:t>1/</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2</m:t>
                                  </m:r>
                                </m:e>
                              </m:rad>
                            </m:e>
                          </m:mr>
                        </m:m>
                      </m:e>
                    </m:d>
                    <m:d>
                      <m:dPr>
                        <m:begChr m:val="["/>
                        <m:endChr m:val="]"/>
                        <m:ctrlPr>
                          <a:rPr lang="en-US" b="0" i="1" smtClean="0">
                            <a:latin typeface="Cambria Math" panose="02040503050406030204" pitchFamily="18" charset="0"/>
                            <a:sym typeface="Symbol" panose="05050102010706020507" pitchFamily="18" charset="2"/>
                          </a:rPr>
                        </m:ctrlPr>
                      </m:dPr>
                      <m:e>
                        <m:m>
                          <m:mPr>
                            <m:mcs>
                              <m:mc>
                                <m:mcPr>
                                  <m:count m:val="2"/>
                                  <m:mcJc m:val="center"/>
                                </m:mcPr>
                              </m:mc>
                            </m:mcs>
                            <m:ctrlPr>
                              <a:rPr lang="en-US" b="0" i="1" smtClean="0">
                                <a:latin typeface="Cambria Math" panose="02040503050406030204" pitchFamily="18" charset="0"/>
                                <a:sym typeface="Symbol" panose="05050102010706020507" pitchFamily="18" charset="2"/>
                              </a:rPr>
                            </m:ctrlPr>
                          </m:mPr>
                          <m:mr>
                            <m:e>
                              <m:r>
                                <m:rPr>
                                  <m:brk m:alnAt="7"/>
                                </m:rPr>
                                <a:rPr lang="en-US" b="0" i="1" smtClean="0">
                                  <a:latin typeface="Cambria Math" panose="02040503050406030204" pitchFamily="18" charset="0"/>
                                  <a:sym typeface="Symbol" panose="05050102010706020507" pitchFamily="18" charset="2"/>
                                </a:rPr>
                                <m:t>1</m:t>
                              </m:r>
                              <m:r>
                                <a:rPr lang="en-US" b="0" i="1" smtClean="0">
                                  <a:latin typeface="Cambria Math" panose="02040503050406030204" pitchFamily="18" charset="0"/>
                                  <a:sym typeface="Symbol" panose="05050102010706020507" pitchFamily="18" charset="2"/>
                                </a:rPr>
                                <m:t>/</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e>
                              <m:r>
                                <a:rPr lang="en-US" b="0" i="1" smtClean="0">
                                  <a:latin typeface="Cambria Math" panose="02040503050406030204" pitchFamily="18" charset="0"/>
                                  <a:sym typeface="Symbol" panose="05050102010706020507" pitchFamily="18" charset="2"/>
                                </a:rPr>
                                <m:t>3/</m:t>
                              </m:r>
                              <m:rad>
                                <m:radPr>
                                  <m:degHide m:val="on"/>
                                  <m:ctrlPr>
                                    <a:rPr lang="en-US" b="0" i="1" smtClean="0">
                                      <a:latin typeface="Cambria Math" panose="02040503050406030204" pitchFamily="18" charset="0"/>
                                      <a:sym typeface="Symbol" panose="05050102010706020507" pitchFamily="18" charset="2"/>
                                    </a:rPr>
                                  </m:ctrlPr>
                                </m:radPr>
                                <m:deg/>
                                <m:e>
                                  <m:r>
                                    <a:rPr lang="en-US" b="0" i="1" smtClean="0">
                                      <a:latin typeface="Cambria Math" panose="02040503050406030204" pitchFamily="18" charset="0"/>
                                      <a:sym typeface="Symbol" panose="05050102010706020507" pitchFamily="18" charset="2"/>
                                    </a:rPr>
                                    <m:t>10</m:t>
                                  </m:r>
                                </m:e>
                              </m:rad>
                            </m:e>
                          </m:mr>
                        </m:m>
                      </m:e>
                    </m:d>
                  </m:oMath>
                </a14:m>
                <a:r>
                  <a:rPr lang="en-US" dirty="0" smtClean="0"/>
                  <a:t> </a:t>
                </a:r>
              </a:p>
              <a:p>
                <a:pPr marL="0" indent="0">
                  <a:spcAft>
                    <a:spcPts val="1600"/>
                  </a:spcAft>
                  <a:buNone/>
                </a:pPr>
                <a:r>
                  <a:rPr lang="en-US" dirty="0" smtClean="0"/>
                  <a:t>Then, Approx. Matrix=</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2</m:t>
                        </m:r>
                      </m:sub>
                    </m:sSub>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oMath>
                </a14:m>
                <a:r>
                  <a:rPr lang="en-US" dirty="0" smtClean="0"/>
                  <a:t>. This will provides the approximate approximation using SVD.</a:t>
                </a:r>
              </a:p>
            </p:txBody>
          </p:sp>
        </mc:Choice>
        <mc:Fallback xmlns="">
          <p:sp>
            <p:nvSpPr>
              <p:cNvPr id="4" name="Google Shape;80;p16"/>
              <p:cNvSpPr txBox="1">
                <a:spLocks noGrp="1" noRot="1" noChangeAspect="1" noMove="1" noResize="1" noEditPoints="1" noAdjustHandles="1" noChangeArrowheads="1" noChangeShapeType="1" noTextEdit="1"/>
              </p:cNvSpPr>
              <p:nvPr>
                <p:ph type="body" idx="1"/>
              </p:nvPr>
            </p:nvSpPr>
            <p:spPr>
              <a:xfrm>
                <a:off x="332481" y="924791"/>
                <a:ext cx="8520600" cy="1766454"/>
              </a:xfrm>
              <a:prstGeom prst="rect">
                <a:avLst/>
              </a:prstGeom>
              <a:blipFill>
                <a:blip r:embed="rId3"/>
                <a:stretch>
                  <a:fillRect l="-644" b="-1038"/>
                </a:stretch>
              </a:blipFill>
            </p:spPr>
            <p:txBody>
              <a:bodyPr/>
              <a:lstStyle/>
              <a:p>
                <a:r>
                  <a:rPr lang="en-US">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012" y="2560308"/>
            <a:ext cx="6124575" cy="2514302"/>
          </a:xfrm>
          <a:prstGeom prst="rect">
            <a:avLst/>
          </a:prstGeom>
        </p:spPr>
      </p:pic>
    </p:spTree>
    <p:extLst>
      <p:ext uri="{BB962C8B-B14F-4D97-AF65-F5344CB8AC3E}">
        <p14:creationId xmlns:p14="http://schemas.microsoft.com/office/powerpoint/2010/main" val="31253706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Na</a:t>
            </a:r>
            <a:r>
              <a:rPr lang="en-US" dirty="0" smtClean="0"/>
              <a:t>ï</a:t>
            </a:r>
            <a:r>
              <a:rPr lang="en" dirty="0" smtClean="0"/>
              <a:t>ve Bayes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13366439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720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Bayesian Classification</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mc:AlternateContent xmlns:mc="http://schemas.openxmlformats.org/markup-compatibility/2006" xmlns:a14="http://schemas.microsoft.com/office/drawing/2010/main">
        <mc:Choice Requires="a14">
          <p:sp>
            <p:nvSpPr>
              <p:cNvPr id="4" name="Google Shape;80;p16"/>
              <p:cNvSpPr txBox="1">
                <a:spLocks noGrp="1"/>
              </p:cNvSpPr>
              <p:nvPr>
                <p:ph type="body" idx="1"/>
              </p:nvPr>
            </p:nvSpPr>
            <p:spPr>
              <a:xfrm>
                <a:off x="408681" y="809909"/>
                <a:ext cx="8520600" cy="1780892"/>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Given training data X, probability of hypothesis H, P(H|X), follows the Bayes Theorem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rPr>
                                <m:t>𝐻</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𝐻</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en>
                      </m:f>
                    </m:oMath>
                  </m:oMathPara>
                </a14:m>
                <a:endParaRPr lang="en-US" dirty="0" smtClean="0"/>
              </a:p>
            </p:txBody>
          </p:sp>
        </mc:Choice>
        <mc:Fallback xmlns="">
          <p:sp>
            <p:nvSpPr>
              <p:cNvPr id="4" name="Google Shape;80;p16"/>
              <p:cNvSpPr txBox="1">
                <a:spLocks noGrp="1" noRot="1" noChangeAspect="1" noMove="1" noResize="1" noEditPoints="1" noAdjustHandles="1" noChangeArrowheads="1" noChangeShapeType="1" noTextEdit="1"/>
              </p:cNvSpPr>
              <p:nvPr>
                <p:ph type="body" idx="1"/>
              </p:nvPr>
            </p:nvSpPr>
            <p:spPr>
              <a:xfrm>
                <a:off x="408681" y="809909"/>
                <a:ext cx="8520600" cy="1780892"/>
              </a:xfrm>
              <a:prstGeom prst="rect">
                <a:avLst/>
              </a:prstGeom>
              <a:blipFill>
                <a:blip r:embed="rId3"/>
                <a:stretch>
                  <a:fillRect l="-429"/>
                </a:stretch>
              </a:blipFill>
            </p:spPr>
            <p:txBody>
              <a:bodyPr/>
              <a:lstStyle/>
              <a:p>
                <a:r>
                  <a:rPr lang="en-US">
                    <a:noFill/>
                  </a:rPr>
                  <a:t> </a:t>
                </a:r>
              </a:p>
            </p:txBody>
          </p:sp>
        </mc:Fallback>
      </mc:AlternateContent>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300" y="2496559"/>
            <a:ext cx="6299199" cy="2381250"/>
          </a:xfrm>
          <a:prstGeom prst="rect">
            <a:avLst/>
          </a:prstGeom>
        </p:spPr>
      </p:pic>
    </p:spTree>
    <p:extLst>
      <p:ext uri="{BB962C8B-B14F-4D97-AF65-F5344CB8AC3E}">
        <p14:creationId xmlns:p14="http://schemas.microsoft.com/office/powerpoint/2010/main" val="9341429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720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Example and U</a:t>
            </a:r>
            <a:r>
              <a:rPr lang="en-US" dirty="0" smtClean="0"/>
              <a:t>s</a:t>
            </a:r>
            <a:r>
              <a:rPr lang="en" dirty="0" smtClean="0"/>
              <a:t>e in AI </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graphicFrame>
        <p:nvGraphicFramePr>
          <p:cNvPr id="3" name="Table 2"/>
          <p:cNvGraphicFramePr>
            <a:graphicFrameLocks noGrp="1"/>
          </p:cNvGraphicFramePr>
          <p:nvPr>
            <p:extLst>
              <p:ext uri="{D42A27DB-BD31-4B8C-83A1-F6EECF244321}">
                <p14:modId xmlns:p14="http://schemas.microsoft.com/office/powerpoint/2010/main" val="4159764875"/>
              </p:ext>
            </p:extLst>
          </p:nvPr>
        </p:nvGraphicFramePr>
        <p:xfrm>
          <a:off x="603550" y="798569"/>
          <a:ext cx="7886700" cy="4079240"/>
        </p:xfrm>
        <a:graphic>
          <a:graphicData uri="http://schemas.openxmlformats.org/drawingml/2006/table">
            <a:tbl>
              <a:tblPr firstRow="1" bandRow="1">
                <a:tableStyleId>{5C22544A-7EE6-4342-B048-85BDC9FD1C3A}</a:tableStyleId>
              </a:tblPr>
              <a:tblGrid>
                <a:gridCol w="1577340">
                  <a:extLst>
                    <a:ext uri="{9D8B030D-6E8A-4147-A177-3AD203B41FA5}">
                      <a16:colId xmlns:a16="http://schemas.microsoft.com/office/drawing/2014/main" val="2551137400"/>
                    </a:ext>
                  </a:extLst>
                </a:gridCol>
                <a:gridCol w="1577340">
                  <a:extLst>
                    <a:ext uri="{9D8B030D-6E8A-4147-A177-3AD203B41FA5}">
                      <a16:colId xmlns:a16="http://schemas.microsoft.com/office/drawing/2014/main" val="874728620"/>
                    </a:ext>
                  </a:extLst>
                </a:gridCol>
                <a:gridCol w="1577340">
                  <a:extLst>
                    <a:ext uri="{9D8B030D-6E8A-4147-A177-3AD203B41FA5}">
                      <a16:colId xmlns:a16="http://schemas.microsoft.com/office/drawing/2014/main" val="3186427682"/>
                    </a:ext>
                  </a:extLst>
                </a:gridCol>
                <a:gridCol w="1577340">
                  <a:extLst>
                    <a:ext uri="{9D8B030D-6E8A-4147-A177-3AD203B41FA5}">
                      <a16:colId xmlns:a16="http://schemas.microsoft.com/office/drawing/2014/main" val="3873477239"/>
                    </a:ext>
                  </a:extLst>
                </a:gridCol>
                <a:gridCol w="1577340">
                  <a:extLst>
                    <a:ext uri="{9D8B030D-6E8A-4147-A177-3AD203B41FA5}">
                      <a16:colId xmlns:a16="http://schemas.microsoft.com/office/drawing/2014/main" val="2635286815"/>
                    </a:ext>
                  </a:extLst>
                </a:gridCol>
              </a:tblGrid>
              <a:tr h="370840">
                <a:tc>
                  <a:txBody>
                    <a:bodyPr/>
                    <a:lstStyle/>
                    <a:p>
                      <a:pPr algn="ctr"/>
                      <a:r>
                        <a:rPr lang="en-US" dirty="0" smtClean="0">
                          <a:solidFill>
                            <a:schemeClr val="tx1"/>
                          </a:solidFill>
                        </a:rPr>
                        <a:t>Car</a:t>
                      </a:r>
                      <a:endParaRPr lang="en-US" dirty="0">
                        <a:solidFill>
                          <a:schemeClr val="tx1"/>
                        </a:solidFill>
                      </a:endParaRPr>
                    </a:p>
                  </a:txBody>
                  <a:tcPr/>
                </a:tc>
                <a:tc>
                  <a:txBody>
                    <a:bodyPr/>
                    <a:lstStyle/>
                    <a:p>
                      <a:pPr algn="ctr"/>
                      <a:r>
                        <a:rPr lang="en-US" dirty="0" smtClean="0">
                          <a:solidFill>
                            <a:schemeClr val="tx1"/>
                          </a:solidFill>
                        </a:rPr>
                        <a:t>Color</a:t>
                      </a:r>
                      <a:endParaRPr lang="en-US" dirty="0">
                        <a:solidFill>
                          <a:schemeClr val="tx1"/>
                        </a:solidFill>
                      </a:endParaRPr>
                    </a:p>
                  </a:txBody>
                  <a:tcPr/>
                </a:tc>
                <a:tc>
                  <a:txBody>
                    <a:bodyPr/>
                    <a:lstStyle/>
                    <a:p>
                      <a:pPr algn="ctr"/>
                      <a:r>
                        <a:rPr lang="en-US" dirty="0" smtClean="0">
                          <a:solidFill>
                            <a:schemeClr val="tx1"/>
                          </a:solidFill>
                        </a:rPr>
                        <a:t>Type</a:t>
                      </a:r>
                      <a:endParaRPr lang="en-US" dirty="0">
                        <a:solidFill>
                          <a:schemeClr val="tx1"/>
                        </a:solidFill>
                      </a:endParaRPr>
                    </a:p>
                  </a:txBody>
                  <a:tcPr/>
                </a:tc>
                <a:tc>
                  <a:txBody>
                    <a:bodyPr/>
                    <a:lstStyle/>
                    <a:p>
                      <a:pPr algn="ctr"/>
                      <a:r>
                        <a:rPr lang="en-US" dirty="0" smtClean="0">
                          <a:solidFill>
                            <a:schemeClr val="tx1"/>
                          </a:solidFill>
                        </a:rPr>
                        <a:t>Origin</a:t>
                      </a:r>
                      <a:endParaRPr lang="en-US" dirty="0">
                        <a:solidFill>
                          <a:schemeClr val="tx1"/>
                        </a:solidFill>
                      </a:endParaRPr>
                    </a:p>
                  </a:txBody>
                  <a:tcPr/>
                </a:tc>
                <a:tc>
                  <a:txBody>
                    <a:bodyPr/>
                    <a:lstStyle/>
                    <a:p>
                      <a:pPr algn="ctr"/>
                      <a:r>
                        <a:rPr lang="en-US" dirty="0" smtClean="0">
                          <a:solidFill>
                            <a:schemeClr val="tx1"/>
                          </a:solidFill>
                        </a:rPr>
                        <a:t>Stolen</a:t>
                      </a:r>
                      <a:endParaRPr lang="en-US" dirty="0">
                        <a:solidFill>
                          <a:schemeClr val="tx1"/>
                        </a:solidFill>
                      </a:endParaRPr>
                    </a:p>
                  </a:txBody>
                  <a:tcPr/>
                </a:tc>
                <a:extLst>
                  <a:ext uri="{0D108BD9-81ED-4DB2-BD59-A6C34878D82A}">
                    <a16:rowId xmlns:a16="http://schemas.microsoft.com/office/drawing/2014/main" val="2174637614"/>
                  </a:ext>
                </a:extLst>
              </a:tr>
              <a:tr h="370840">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Sports</a:t>
                      </a:r>
                      <a:endParaRPr lang="en-US" dirty="0">
                        <a:solidFill>
                          <a:schemeClr val="bg1"/>
                        </a:solidFill>
                      </a:endParaRPr>
                    </a:p>
                  </a:txBody>
                  <a:tcPr/>
                </a:tc>
                <a:tc>
                  <a:txBody>
                    <a:bodyPr/>
                    <a:lstStyle/>
                    <a:p>
                      <a:pPr algn="ctr"/>
                      <a:r>
                        <a:rPr lang="en-US" dirty="0" smtClean="0">
                          <a:solidFill>
                            <a:schemeClr val="bg1"/>
                          </a:solidFill>
                        </a:rPr>
                        <a:t>Dom</a:t>
                      </a:r>
                      <a:endParaRPr lang="en-US" dirty="0">
                        <a:solidFill>
                          <a:schemeClr val="bg1"/>
                        </a:solidFill>
                      </a:endParaRPr>
                    </a:p>
                  </a:txBody>
                  <a:tcPr/>
                </a:tc>
                <a:tc>
                  <a:txBody>
                    <a:bodyPr/>
                    <a:lstStyle/>
                    <a:p>
                      <a:pPr algn="ctr"/>
                      <a:r>
                        <a:rPr lang="en-US" dirty="0" smtClean="0">
                          <a:solidFill>
                            <a:schemeClr val="bg1"/>
                          </a:solidFill>
                        </a:rPr>
                        <a:t>Yes</a:t>
                      </a:r>
                    </a:p>
                  </a:txBody>
                  <a:tcPr/>
                </a:tc>
                <a:extLst>
                  <a:ext uri="{0D108BD9-81ED-4DB2-BD59-A6C34878D82A}">
                    <a16:rowId xmlns:a16="http://schemas.microsoft.com/office/drawing/2014/main" val="1452107695"/>
                  </a:ext>
                </a:extLst>
              </a:tr>
              <a:tr h="370840">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Sports</a:t>
                      </a:r>
                      <a:endParaRPr lang="en-US" dirty="0">
                        <a:solidFill>
                          <a:schemeClr val="bg1"/>
                        </a:solidFill>
                      </a:endParaRPr>
                    </a:p>
                  </a:txBody>
                  <a:tcPr/>
                </a:tc>
                <a:tc>
                  <a:txBody>
                    <a:bodyPr/>
                    <a:lstStyle/>
                    <a:p>
                      <a:pPr algn="ctr"/>
                      <a:r>
                        <a:rPr lang="en-US" dirty="0" smtClean="0">
                          <a:solidFill>
                            <a:schemeClr val="bg1"/>
                          </a:solidFill>
                        </a:rPr>
                        <a:t>Dom</a:t>
                      </a:r>
                      <a:endParaRPr lang="en-US" dirty="0">
                        <a:solidFill>
                          <a:schemeClr val="bg1"/>
                        </a:solidFill>
                      </a:endParaRPr>
                    </a:p>
                  </a:txBody>
                  <a:tcPr/>
                </a:tc>
                <a:tc>
                  <a:txBody>
                    <a:bodyPr/>
                    <a:lstStyle/>
                    <a:p>
                      <a:pPr algn="ctr"/>
                      <a:r>
                        <a:rPr lang="en-US" dirty="0" smtClean="0">
                          <a:solidFill>
                            <a:schemeClr val="bg1"/>
                          </a:solidFill>
                        </a:rPr>
                        <a:t>No</a:t>
                      </a:r>
                      <a:endParaRPr lang="en-US" dirty="0">
                        <a:solidFill>
                          <a:schemeClr val="bg1"/>
                        </a:solidFill>
                      </a:endParaRPr>
                    </a:p>
                  </a:txBody>
                  <a:tcPr/>
                </a:tc>
                <a:extLst>
                  <a:ext uri="{0D108BD9-81ED-4DB2-BD59-A6C34878D82A}">
                    <a16:rowId xmlns:a16="http://schemas.microsoft.com/office/drawing/2014/main" val="3106475921"/>
                  </a:ext>
                </a:extLst>
              </a:tr>
              <a:tr h="370840">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Sports</a:t>
                      </a:r>
                      <a:endParaRPr lang="en-US" dirty="0">
                        <a:solidFill>
                          <a:schemeClr val="bg1"/>
                        </a:solidFill>
                      </a:endParaRPr>
                    </a:p>
                  </a:txBody>
                  <a:tcPr/>
                </a:tc>
                <a:tc>
                  <a:txBody>
                    <a:bodyPr/>
                    <a:lstStyle/>
                    <a:p>
                      <a:pPr algn="ctr"/>
                      <a:r>
                        <a:rPr lang="en-US" dirty="0" smtClean="0">
                          <a:solidFill>
                            <a:schemeClr val="bg1"/>
                          </a:solidFill>
                        </a:rPr>
                        <a:t>Dom</a:t>
                      </a:r>
                      <a:endParaRPr lang="en-US" dirty="0">
                        <a:solidFill>
                          <a:schemeClr val="bg1"/>
                        </a:solidFill>
                      </a:endParaRPr>
                    </a:p>
                  </a:txBody>
                  <a:tcPr/>
                </a:tc>
                <a:tc>
                  <a:txBody>
                    <a:bodyPr/>
                    <a:lstStyle/>
                    <a:p>
                      <a:pPr algn="ctr"/>
                      <a:r>
                        <a:rPr lang="en-US" dirty="0" smtClean="0">
                          <a:solidFill>
                            <a:schemeClr val="bg1"/>
                          </a:solidFill>
                        </a:rPr>
                        <a:t>Yes</a:t>
                      </a:r>
                      <a:endParaRPr lang="en-US" dirty="0">
                        <a:solidFill>
                          <a:schemeClr val="bg1"/>
                        </a:solidFill>
                      </a:endParaRPr>
                    </a:p>
                  </a:txBody>
                  <a:tcPr/>
                </a:tc>
                <a:extLst>
                  <a:ext uri="{0D108BD9-81ED-4DB2-BD59-A6C34878D82A}">
                    <a16:rowId xmlns:a16="http://schemas.microsoft.com/office/drawing/2014/main" val="2388502569"/>
                  </a:ext>
                </a:extLst>
              </a:tr>
              <a:tr h="370840">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Yellow</a:t>
                      </a:r>
                      <a:endParaRPr lang="en-US" dirty="0">
                        <a:solidFill>
                          <a:schemeClr val="bg1"/>
                        </a:solidFill>
                      </a:endParaRPr>
                    </a:p>
                  </a:txBody>
                  <a:tcPr/>
                </a:tc>
                <a:tc>
                  <a:txBody>
                    <a:bodyPr/>
                    <a:lstStyle/>
                    <a:p>
                      <a:pPr algn="ctr"/>
                      <a:r>
                        <a:rPr lang="en-US" dirty="0" smtClean="0">
                          <a:solidFill>
                            <a:schemeClr val="bg1"/>
                          </a:solidFill>
                        </a:rPr>
                        <a:t>Sports</a:t>
                      </a:r>
                      <a:endParaRPr lang="en-US" dirty="0">
                        <a:solidFill>
                          <a:schemeClr val="bg1"/>
                        </a:solidFill>
                      </a:endParaRPr>
                    </a:p>
                  </a:txBody>
                  <a:tcPr/>
                </a:tc>
                <a:tc>
                  <a:txBody>
                    <a:bodyPr/>
                    <a:lstStyle/>
                    <a:p>
                      <a:pPr algn="ctr"/>
                      <a:r>
                        <a:rPr lang="en-US" dirty="0" smtClean="0">
                          <a:solidFill>
                            <a:schemeClr val="bg1"/>
                          </a:solidFill>
                        </a:rPr>
                        <a:t>Dom</a:t>
                      </a:r>
                      <a:endParaRPr lang="en-US" dirty="0">
                        <a:solidFill>
                          <a:schemeClr val="bg1"/>
                        </a:solidFill>
                      </a:endParaRPr>
                    </a:p>
                  </a:txBody>
                  <a:tcPr/>
                </a:tc>
                <a:tc>
                  <a:txBody>
                    <a:bodyPr/>
                    <a:lstStyle/>
                    <a:p>
                      <a:pPr algn="ctr"/>
                      <a:r>
                        <a:rPr lang="en-US" dirty="0" smtClean="0">
                          <a:solidFill>
                            <a:schemeClr val="bg1"/>
                          </a:solidFill>
                        </a:rPr>
                        <a:t>No</a:t>
                      </a:r>
                      <a:endParaRPr lang="en-US" dirty="0">
                        <a:solidFill>
                          <a:schemeClr val="bg1"/>
                        </a:solidFill>
                      </a:endParaRPr>
                    </a:p>
                  </a:txBody>
                  <a:tcPr/>
                </a:tc>
                <a:extLst>
                  <a:ext uri="{0D108BD9-81ED-4DB2-BD59-A6C34878D82A}">
                    <a16:rowId xmlns:a16="http://schemas.microsoft.com/office/drawing/2014/main" val="1639989147"/>
                  </a:ext>
                </a:extLst>
              </a:tr>
              <a:tr h="370840">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r>
                        <a:rPr lang="en-US" dirty="0" smtClean="0">
                          <a:solidFill>
                            <a:schemeClr val="bg1"/>
                          </a:solidFill>
                        </a:rPr>
                        <a:t>Yellow</a:t>
                      </a:r>
                      <a:endParaRPr lang="en-US" dirty="0">
                        <a:solidFill>
                          <a:schemeClr val="bg1"/>
                        </a:solidFill>
                      </a:endParaRPr>
                    </a:p>
                  </a:txBody>
                  <a:tcPr/>
                </a:tc>
                <a:tc>
                  <a:txBody>
                    <a:bodyPr/>
                    <a:lstStyle/>
                    <a:p>
                      <a:pPr algn="ctr"/>
                      <a:r>
                        <a:rPr lang="en-US" dirty="0" smtClean="0">
                          <a:solidFill>
                            <a:schemeClr val="bg1"/>
                          </a:solidFill>
                        </a:rPr>
                        <a:t>Sports</a:t>
                      </a:r>
                      <a:endParaRPr lang="en-US" dirty="0">
                        <a:solidFill>
                          <a:schemeClr val="bg1"/>
                        </a:solidFill>
                      </a:endParaRPr>
                    </a:p>
                  </a:txBody>
                  <a:tcPr/>
                </a:tc>
                <a:tc>
                  <a:txBody>
                    <a:bodyPr/>
                    <a:lstStyle/>
                    <a:p>
                      <a:pPr algn="ctr"/>
                      <a:r>
                        <a:rPr lang="en-US" dirty="0" smtClean="0">
                          <a:solidFill>
                            <a:schemeClr val="bg1"/>
                          </a:solidFill>
                        </a:rPr>
                        <a:t>Imp</a:t>
                      </a:r>
                      <a:endParaRPr lang="en-US" dirty="0">
                        <a:solidFill>
                          <a:schemeClr val="bg1"/>
                        </a:solidFill>
                      </a:endParaRPr>
                    </a:p>
                  </a:txBody>
                  <a:tcPr/>
                </a:tc>
                <a:tc>
                  <a:txBody>
                    <a:bodyPr/>
                    <a:lstStyle/>
                    <a:p>
                      <a:pPr algn="ctr"/>
                      <a:r>
                        <a:rPr lang="en-US" dirty="0" smtClean="0">
                          <a:solidFill>
                            <a:schemeClr val="bg1"/>
                          </a:solidFill>
                        </a:rPr>
                        <a:t>Yes</a:t>
                      </a:r>
                      <a:endParaRPr lang="en-US" dirty="0">
                        <a:solidFill>
                          <a:schemeClr val="bg1"/>
                        </a:solidFill>
                      </a:endParaRPr>
                    </a:p>
                  </a:txBody>
                  <a:tcPr/>
                </a:tc>
                <a:extLst>
                  <a:ext uri="{0D108BD9-81ED-4DB2-BD59-A6C34878D82A}">
                    <a16:rowId xmlns:a16="http://schemas.microsoft.com/office/drawing/2014/main" val="2025731459"/>
                  </a:ext>
                </a:extLst>
              </a:tr>
              <a:tr h="370840">
                <a:tc>
                  <a:txBody>
                    <a:bodyPr/>
                    <a:lstStyle/>
                    <a:p>
                      <a:pPr algn="ctr"/>
                      <a:r>
                        <a:rPr lang="en-US" dirty="0" smtClean="0">
                          <a:solidFill>
                            <a:schemeClr val="bg1"/>
                          </a:solidFill>
                        </a:rPr>
                        <a:t>6</a:t>
                      </a:r>
                      <a:endParaRPr lang="en-US" dirty="0">
                        <a:solidFill>
                          <a:schemeClr val="bg1"/>
                        </a:solidFill>
                      </a:endParaRPr>
                    </a:p>
                  </a:txBody>
                  <a:tcPr/>
                </a:tc>
                <a:tc>
                  <a:txBody>
                    <a:bodyPr/>
                    <a:lstStyle/>
                    <a:p>
                      <a:pPr algn="ctr"/>
                      <a:r>
                        <a:rPr lang="en-US" dirty="0" smtClean="0">
                          <a:solidFill>
                            <a:schemeClr val="bg1"/>
                          </a:solidFill>
                        </a:rPr>
                        <a:t>Yellow</a:t>
                      </a:r>
                      <a:endParaRPr lang="en-US" dirty="0">
                        <a:solidFill>
                          <a:schemeClr val="bg1"/>
                        </a:solidFill>
                      </a:endParaRPr>
                    </a:p>
                  </a:txBody>
                  <a:tcPr/>
                </a:tc>
                <a:tc>
                  <a:txBody>
                    <a:bodyPr/>
                    <a:lstStyle/>
                    <a:p>
                      <a:pPr algn="ctr"/>
                      <a:r>
                        <a:rPr lang="en-US" dirty="0" smtClean="0">
                          <a:solidFill>
                            <a:schemeClr val="bg1"/>
                          </a:solidFill>
                        </a:rPr>
                        <a:t>Suv</a:t>
                      </a:r>
                      <a:endParaRPr lang="en-US" dirty="0">
                        <a:solidFill>
                          <a:schemeClr val="bg1"/>
                        </a:solidFill>
                      </a:endParaRPr>
                    </a:p>
                  </a:txBody>
                  <a:tcPr/>
                </a:tc>
                <a:tc>
                  <a:txBody>
                    <a:bodyPr/>
                    <a:lstStyle/>
                    <a:p>
                      <a:pPr algn="ctr"/>
                      <a:r>
                        <a:rPr lang="en-US" dirty="0" smtClean="0">
                          <a:solidFill>
                            <a:schemeClr val="bg1"/>
                          </a:solidFill>
                        </a:rPr>
                        <a:t>Imp</a:t>
                      </a:r>
                      <a:endParaRPr lang="en-US" dirty="0">
                        <a:solidFill>
                          <a:schemeClr val="bg1"/>
                        </a:solidFill>
                      </a:endParaRPr>
                    </a:p>
                  </a:txBody>
                  <a:tcPr/>
                </a:tc>
                <a:tc>
                  <a:txBody>
                    <a:bodyPr/>
                    <a:lstStyle/>
                    <a:p>
                      <a:pPr algn="ctr"/>
                      <a:r>
                        <a:rPr lang="en-US" dirty="0" smtClean="0">
                          <a:solidFill>
                            <a:schemeClr val="bg1"/>
                          </a:solidFill>
                        </a:rPr>
                        <a:t>No</a:t>
                      </a:r>
                      <a:endParaRPr lang="en-US" dirty="0">
                        <a:solidFill>
                          <a:schemeClr val="bg1"/>
                        </a:solidFill>
                      </a:endParaRPr>
                    </a:p>
                  </a:txBody>
                  <a:tcPr/>
                </a:tc>
                <a:extLst>
                  <a:ext uri="{0D108BD9-81ED-4DB2-BD59-A6C34878D82A}">
                    <a16:rowId xmlns:a16="http://schemas.microsoft.com/office/drawing/2014/main" val="2653384984"/>
                  </a:ext>
                </a:extLst>
              </a:tr>
              <a:tr h="370840">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Yellow</a:t>
                      </a:r>
                      <a:endParaRPr lang="en-US" dirty="0">
                        <a:solidFill>
                          <a:schemeClr val="bg1"/>
                        </a:solidFill>
                      </a:endParaRPr>
                    </a:p>
                  </a:txBody>
                  <a:tcPr/>
                </a:tc>
                <a:tc>
                  <a:txBody>
                    <a:bodyPr/>
                    <a:lstStyle/>
                    <a:p>
                      <a:pPr algn="ctr"/>
                      <a:r>
                        <a:rPr lang="en-US" dirty="0" smtClean="0">
                          <a:solidFill>
                            <a:schemeClr val="bg1"/>
                          </a:solidFill>
                        </a:rPr>
                        <a:t>Suv</a:t>
                      </a:r>
                      <a:endParaRPr lang="en-US" dirty="0">
                        <a:solidFill>
                          <a:schemeClr val="bg1"/>
                        </a:solidFill>
                      </a:endParaRPr>
                    </a:p>
                  </a:txBody>
                  <a:tcPr/>
                </a:tc>
                <a:tc>
                  <a:txBody>
                    <a:bodyPr/>
                    <a:lstStyle/>
                    <a:p>
                      <a:pPr algn="ctr"/>
                      <a:r>
                        <a:rPr lang="en-US" dirty="0" smtClean="0">
                          <a:solidFill>
                            <a:schemeClr val="bg1"/>
                          </a:solidFill>
                        </a:rPr>
                        <a:t>Imp</a:t>
                      </a:r>
                      <a:endParaRPr lang="en-US" dirty="0">
                        <a:solidFill>
                          <a:schemeClr val="bg1"/>
                        </a:solidFill>
                      </a:endParaRPr>
                    </a:p>
                  </a:txBody>
                  <a:tcPr/>
                </a:tc>
                <a:tc>
                  <a:txBody>
                    <a:bodyPr/>
                    <a:lstStyle/>
                    <a:p>
                      <a:pPr algn="ctr"/>
                      <a:r>
                        <a:rPr lang="en-US" dirty="0" smtClean="0">
                          <a:solidFill>
                            <a:schemeClr val="bg1"/>
                          </a:solidFill>
                        </a:rPr>
                        <a:t>Yes</a:t>
                      </a:r>
                      <a:endParaRPr lang="en-US" dirty="0">
                        <a:solidFill>
                          <a:schemeClr val="bg1"/>
                        </a:solidFill>
                      </a:endParaRPr>
                    </a:p>
                  </a:txBody>
                  <a:tcPr/>
                </a:tc>
                <a:extLst>
                  <a:ext uri="{0D108BD9-81ED-4DB2-BD59-A6C34878D82A}">
                    <a16:rowId xmlns:a16="http://schemas.microsoft.com/office/drawing/2014/main" val="1104614533"/>
                  </a:ext>
                </a:extLst>
              </a:tr>
              <a:tr h="370840">
                <a:tc>
                  <a:txBody>
                    <a:bodyPr/>
                    <a:lstStyle/>
                    <a:p>
                      <a:pPr algn="ctr"/>
                      <a:r>
                        <a:rPr lang="en-US" dirty="0" smtClean="0">
                          <a:solidFill>
                            <a:schemeClr val="bg1"/>
                          </a:solidFill>
                        </a:rPr>
                        <a:t>8</a:t>
                      </a:r>
                      <a:endParaRPr lang="en-US" dirty="0">
                        <a:solidFill>
                          <a:schemeClr val="bg1"/>
                        </a:solidFill>
                      </a:endParaRPr>
                    </a:p>
                  </a:txBody>
                  <a:tcPr/>
                </a:tc>
                <a:tc>
                  <a:txBody>
                    <a:bodyPr/>
                    <a:lstStyle/>
                    <a:p>
                      <a:pPr algn="ctr"/>
                      <a:r>
                        <a:rPr lang="en-US" dirty="0" smtClean="0">
                          <a:solidFill>
                            <a:schemeClr val="bg1"/>
                          </a:solidFill>
                        </a:rPr>
                        <a:t>Yellow</a:t>
                      </a:r>
                      <a:endParaRPr lang="en-US" dirty="0">
                        <a:solidFill>
                          <a:schemeClr val="bg1"/>
                        </a:solidFill>
                      </a:endParaRPr>
                    </a:p>
                  </a:txBody>
                  <a:tcPr/>
                </a:tc>
                <a:tc>
                  <a:txBody>
                    <a:bodyPr/>
                    <a:lstStyle/>
                    <a:p>
                      <a:pPr algn="ctr"/>
                      <a:r>
                        <a:rPr lang="en-US" dirty="0" smtClean="0">
                          <a:solidFill>
                            <a:schemeClr val="bg1"/>
                          </a:solidFill>
                        </a:rPr>
                        <a:t>Suv</a:t>
                      </a:r>
                      <a:endParaRPr lang="en-US" dirty="0">
                        <a:solidFill>
                          <a:schemeClr val="bg1"/>
                        </a:solidFill>
                      </a:endParaRPr>
                    </a:p>
                  </a:txBody>
                  <a:tcPr/>
                </a:tc>
                <a:tc>
                  <a:txBody>
                    <a:bodyPr/>
                    <a:lstStyle/>
                    <a:p>
                      <a:pPr algn="ctr"/>
                      <a:r>
                        <a:rPr lang="en-US" dirty="0" smtClean="0">
                          <a:solidFill>
                            <a:schemeClr val="bg1"/>
                          </a:solidFill>
                        </a:rPr>
                        <a:t>Dom</a:t>
                      </a:r>
                      <a:endParaRPr lang="en-US" dirty="0">
                        <a:solidFill>
                          <a:schemeClr val="bg1"/>
                        </a:solidFill>
                      </a:endParaRPr>
                    </a:p>
                  </a:txBody>
                  <a:tcPr/>
                </a:tc>
                <a:tc>
                  <a:txBody>
                    <a:bodyPr/>
                    <a:lstStyle/>
                    <a:p>
                      <a:pPr algn="ctr"/>
                      <a:r>
                        <a:rPr lang="en-US" dirty="0" smtClean="0">
                          <a:solidFill>
                            <a:schemeClr val="bg1"/>
                          </a:solidFill>
                        </a:rPr>
                        <a:t>No</a:t>
                      </a:r>
                      <a:endParaRPr lang="en-US" dirty="0">
                        <a:solidFill>
                          <a:schemeClr val="bg1"/>
                        </a:solidFill>
                      </a:endParaRPr>
                    </a:p>
                  </a:txBody>
                  <a:tcPr/>
                </a:tc>
                <a:extLst>
                  <a:ext uri="{0D108BD9-81ED-4DB2-BD59-A6C34878D82A}">
                    <a16:rowId xmlns:a16="http://schemas.microsoft.com/office/drawing/2014/main" val="2805356387"/>
                  </a:ext>
                </a:extLst>
              </a:tr>
              <a:tr h="370840">
                <a:tc>
                  <a:txBody>
                    <a:bodyPr/>
                    <a:lstStyle/>
                    <a:p>
                      <a:pPr algn="ctr"/>
                      <a:r>
                        <a:rPr lang="en-US" dirty="0" smtClean="0">
                          <a:solidFill>
                            <a:schemeClr val="bg1"/>
                          </a:solidFill>
                        </a:rPr>
                        <a:t>9</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Suv</a:t>
                      </a:r>
                      <a:endParaRPr lang="en-US" dirty="0">
                        <a:solidFill>
                          <a:schemeClr val="bg1"/>
                        </a:solidFill>
                      </a:endParaRPr>
                    </a:p>
                  </a:txBody>
                  <a:tcPr/>
                </a:tc>
                <a:tc>
                  <a:txBody>
                    <a:bodyPr/>
                    <a:lstStyle/>
                    <a:p>
                      <a:pPr algn="ctr"/>
                      <a:r>
                        <a:rPr lang="en-US" dirty="0" smtClean="0">
                          <a:solidFill>
                            <a:schemeClr val="bg1"/>
                          </a:solidFill>
                        </a:rPr>
                        <a:t>Imp</a:t>
                      </a:r>
                      <a:endParaRPr lang="en-US" dirty="0">
                        <a:solidFill>
                          <a:schemeClr val="bg1"/>
                        </a:solidFill>
                      </a:endParaRPr>
                    </a:p>
                  </a:txBody>
                  <a:tcPr/>
                </a:tc>
                <a:tc>
                  <a:txBody>
                    <a:bodyPr/>
                    <a:lstStyle/>
                    <a:p>
                      <a:pPr algn="ctr"/>
                      <a:r>
                        <a:rPr lang="en-US" dirty="0" smtClean="0">
                          <a:solidFill>
                            <a:schemeClr val="bg1"/>
                          </a:solidFill>
                        </a:rPr>
                        <a:t>No</a:t>
                      </a:r>
                      <a:endParaRPr lang="en-US" dirty="0">
                        <a:solidFill>
                          <a:schemeClr val="bg1"/>
                        </a:solidFill>
                      </a:endParaRPr>
                    </a:p>
                  </a:txBody>
                  <a:tcPr/>
                </a:tc>
                <a:extLst>
                  <a:ext uri="{0D108BD9-81ED-4DB2-BD59-A6C34878D82A}">
                    <a16:rowId xmlns:a16="http://schemas.microsoft.com/office/drawing/2014/main" val="3417257669"/>
                  </a:ext>
                </a:extLst>
              </a:tr>
              <a:tr h="370840">
                <a:tc>
                  <a:txBody>
                    <a:bodyPr/>
                    <a:lstStyle/>
                    <a:p>
                      <a:pPr algn="ctr"/>
                      <a:r>
                        <a:rPr lang="en-US" dirty="0" smtClean="0">
                          <a:solidFill>
                            <a:schemeClr val="bg1"/>
                          </a:solidFill>
                        </a:rPr>
                        <a:t>10</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Sports</a:t>
                      </a:r>
                      <a:endParaRPr lang="en-US" dirty="0">
                        <a:solidFill>
                          <a:schemeClr val="bg1"/>
                        </a:solidFill>
                      </a:endParaRPr>
                    </a:p>
                  </a:txBody>
                  <a:tcPr/>
                </a:tc>
                <a:tc>
                  <a:txBody>
                    <a:bodyPr/>
                    <a:lstStyle/>
                    <a:p>
                      <a:pPr algn="ctr"/>
                      <a:r>
                        <a:rPr lang="en-US" dirty="0" smtClean="0">
                          <a:solidFill>
                            <a:schemeClr val="bg1"/>
                          </a:solidFill>
                        </a:rPr>
                        <a:t>Imp</a:t>
                      </a:r>
                      <a:endParaRPr lang="en-US" dirty="0">
                        <a:solidFill>
                          <a:schemeClr val="bg1"/>
                        </a:solidFill>
                      </a:endParaRPr>
                    </a:p>
                  </a:txBody>
                  <a:tcPr/>
                </a:tc>
                <a:tc>
                  <a:txBody>
                    <a:bodyPr/>
                    <a:lstStyle/>
                    <a:p>
                      <a:pPr algn="ctr"/>
                      <a:r>
                        <a:rPr lang="en-US" dirty="0" smtClean="0">
                          <a:solidFill>
                            <a:schemeClr val="bg1"/>
                          </a:solidFill>
                        </a:rPr>
                        <a:t>Yes</a:t>
                      </a:r>
                      <a:endParaRPr lang="en-US" dirty="0">
                        <a:solidFill>
                          <a:schemeClr val="bg1"/>
                        </a:solidFill>
                      </a:endParaRPr>
                    </a:p>
                  </a:txBody>
                  <a:tcPr/>
                </a:tc>
                <a:extLst>
                  <a:ext uri="{0D108BD9-81ED-4DB2-BD59-A6C34878D82A}">
                    <a16:rowId xmlns:a16="http://schemas.microsoft.com/office/drawing/2014/main" val="2663589685"/>
                  </a:ext>
                </a:extLst>
              </a:tr>
            </a:tbl>
          </a:graphicData>
        </a:graphic>
      </p:graphicFrame>
    </p:spTree>
    <p:extLst>
      <p:ext uri="{BB962C8B-B14F-4D97-AF65-F5344CB8AC3E}">
        <p14:creationId xmlns:p14="http://schemas.microsoft.com/office/powerpoint/2010/main" val="40402160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720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Example and U</a:t>
            </a:r>
            <a:r>
              <a:rPr lang="en-US" dirty="0" smtClean="0"/>
              <a:t>s</a:t>
            </a:r>
            <a:r>
              <a:rPr lang="en" dirty="0" smtClean="0"/>
              <a:t>e in AI </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graphicFrame>
        <p:nvGraphicFramePr>
          <p:cNvPr id="4" name="Table 3"/>
          <p:cNvGraphicFramePr>
            <a:graphicFrameLocks noGrp="1"/>
          </p:cNvGraphicFramePr>
          <p:nvPr>
            <p:extLst>
              <p:ext uri="{D42A27DB-BD31-4B8C-83A1-F6EECF244321}">
                <p14:modId xmlns:p14="http://schemas.microsoft.com/office/powerpoint/2010/main" val="3826335184"/>
              </p:ext>
            </p:extLst>
          </p:nvPr>
        </p:nvGraphicFramePr>
        <p:xfrm>
          <a:off x="408681" y="1006933"/>
          <a:ext cx="1483200" cy="741680"/>
        </p:xfrm>
        <a:graphic>
          <a:graphicData uri="http://schemas.openxmlformats.org/drawingml/2006/table">
            <a:tbl>
              <a:tblPr firstRow="1" bandRow="1">
                <a:tableStyleId>{073A0DAA-6AF3-43AB-8588-CEC1D06C72B9}</a:tableStyleId>
              </a:tblPr>
              <a:tblGrid>
                <a:gridCol w="1483200">
                  <a:extLst>
                    <a:ext uri="{9D8B030D-6E8A-4147-A177-3AD203B41FA5}">
                      <a16:colId xmlns:a16="http://schemas.microsoft.com/office/drawing/2014/main" val="4240884043"/>
                    </a:ext>
                  </a:extLst>
                </a:gridCol>
              </a:tblGrid>
              <a:tr h="370840">
                <a:tc>
                  <a:txBody>
                    <a:bodyPr/>
                    <a:lstStyle/>
                    <a:p>
                      <a:pPr algn="ctr"/>
                      <a:r>
                        <a:rPr lang="en-US" b="0" dirty="0" smtClean="0">
                          <a:solidFill>
                            <a:schemeClr val="bg1"/>
                          </a:solidFill>
                        </a:rPr>
                        <a:t>P(Yes) =</a:t>
                      </a:r>
                      <a:r>
                        <a:rPr lang="en-US" b="0" baseline="0" dirty="0" smtClean="0">
                          <a:solidFill>
                            <a:schemeClr val="bg1"/>
                          </a:solidFill>
                        </a:rPr>
                        <a:t> 5/10</a:t>
                      </a:r>
                      <a:endParaRPr lang="en-US" b="0" dirty="0">
                        <a:solidFill>
                          <a:schemeClr val="bg1"/>
                        </a:solidFill>
                      </a:endParaRPr>
                    </a:p>
                  </a:txBody>
                  <a:tcPr/>
                </a:tc>
                <a:extLst>
                  <a:ext uri="{0D108BD9-81ED-4DB2-BD59-A6C34878D82A}">
                    <a16:rowId xmlns:a16="http://schemas.microsoft.com/office/drawing/2014/main" val="3777295850"/>
                  </a:ext>
                </a:extLst>
              </a:tr>
              <a:tr h="370840">
                <a:tc>
                  <a:txBody>
                    <a:bodyPr/>
                    <a:lstStyle/>
                    <a:p>
                      <a:pPr algn="ctr"/>
                      <a:r>
                        <a:rPr lang="en-US" dirty="0" smtClean="0">
                          <a:solidFill>
                            <a:schemeClr val="bg1"/>
                          </a:solidFill>
                        </a:rPr>
                        <a:t>P(No) =5/10</a:t>
                      </a:r>
                      <a:endParaRPr lang="en-US" dirty="0">
                        <a:solidFill>
                          <a:schemeClr val="bg1"/>
                        </a:solidFill>
                      </a:endParaRPr>
                    </a:p>
                  </a:txBody>
                  <a:tcPr/>
                </a:tc>
                <a:extLst>
                  <a:ext uri="{0D108BD9-81ED-4DB2-BD59-A6C34878D82A}">
                    <a16:rowId xmlns:a16="http://schemas.microsoft.com/office/drawing/2014/main" val="1302355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42372315"/>
              </p:ext>
            </p:extLst>
          </p:nvPr>
        </p:nvGraphicFramePr>
        <p:xfrm>
          <a:off x="2133600" y="1006933"/>
          <a:ext cx="3441700" cy="998571"/>
        </p:xfrm>
        <a:graphic>
          <a:graphicData uri="http://schemas.openxmlformats.org/drawingml/2006/table">
            <a:tbl>
              <a:tblPr firstRow="1" bandRow="1">
                <a:tableStyleId>{073A0DAA-6AF3-43AB-8588-CEC1D06C72B9}</a:tableStyleId>
              </a:tblPr>
              <a:tblGrid>
                <a:gridCol w="1720850">
                  <a:extLst>
                    <a:ext uri="{9D8B030D-6E8A-4147-A177-3AD203B41FA5}">
                      <a16:colId xmlns:a16="http://schemas.microsoft.com/office/drawing/2014/main" val="2872914672"/>
                    </a:ext>
                  </a:extLst>
                </a:gridCol>
                <a:gridCol w="1720850">
                  <a:extLst>
                    <a:ext uri="{9D8B030D-6E8A-4147-A177-3AD203B41FA5}">
                      <a16:colId xmlns:a16="http://schemas.microsoft.com/office/drawing/2014/main" val="1771311904"/>
                    </a:ext>
                  </a:extLst>
                </a:gridCol>
              </a:tblGrid>
              <a:tr h="332857">
                <a:tc gridSpan="2">
                  <a:txBody>
                    <a:bodyPr/>
                    <a:lstStyle/>
                    <a:p>
                      <a:pPr algn="ctr"/>
                      <a:r>
                        <a:rPr lang="en-US" b="1" dirty="0" smtClean="0">
                          <a:solidFill>
                            <a:schemeClr val="bg1"/>
                          </a:solidFill>
                        </a:rPr>
                        <a:t>Colors</a:t>
                      </a:r>
                      <a:endParaRPr lang="en-US" b="1" dirty="0">
                        <a:solidFill>
                          <a:schemeClr val="bg1"/>
                        </a:solidFill>
                      </a:endParaRPr>
                    </a:p>
                  </a:txBody>
                  <a:tcPr/>
                </a:tc>
                <a:tc hMerge="1">
                  <a:txBody>
                    <a:bodyPr/>
                    <a:lstStyle/>
                    <a:p>
                      <a:pPr algn="ctr"/>
                      <a:endParaRPr lang="en-US" b="1" dirty="0">
                        <a:solidFill>
                          <a:schemeClr val="bg1"/>
                        </a:solidFill>
                      </a:endParaRPr>
                    </a:p>
                  </a:txBody>
                  <a:tcPr/>
                </a:tc>
                <a:extLst>
                  <a:ext uri="{0D108BD9-81ED-4DB2-BD59-A6C34878D82A}">
                    <a16:rowId xmlns:a16="http://schemas.microsoft.com/office/drawing/2014/main" val="4224391021"/>
                  </a:ext>
                </a:extLst>
              </a:tr>
              <a:tr h="332857">
                <a:tc>
                  <a:txBody>
                    <a:bodyPr/>
                    <a:lstStyle/>
                    <a:p>
                      <a:pPr algn="ctr"/>
                      <a:r>
                        <a:rPr lang="en-US" dirty="0" smtClean="0">
                          <a:solidFill>
                            <a:schemeClr val="bg1"/>
                          </a:solidFill>
                        </a:rPr>
                        <a:t>P(</a:t>
                      </a:r>
                      <a:r>
                        <a:rPr lang="en-US" dirty="0" err="1" smtClean="0">
                          <a:solidFill>
                            <a:schemeClr val="bg1"/>
                          </a:solidFill>
                        </a:rPr>
                        <a:t>Red|Yes</a:t>
                      </a:r>
                      <a:r>
                        <a:rPr lang="en-US" dirty="0" smtClean="0">
                          <a:solidFill>
                            <a:schemeClr val="bg1"/>
                          </a:solidFill>
                        </a:rPr>
                        <a:t>)</a:t>
                      </a:r>
                      <a:r>
                        <a:rPr lang="en-US" baseline="0" dirty="0" smtClean="0">
                          <a:solidFill>
                            <a:schemeClr val="bg1"/>
                          </a:solidFill>
                        </a:rPr>
                        <a:t> =3/5</a:t>
                      </a:r>
                      <a:endParaRPr lang="en-US" dirty="0">
                        <a:solidFill>
                          <a:schemeClr val="bg1"/>
                        </a:solidFill>
                      </a:endParaRPr>
                    </a:p>
                  </a:txBody>
                  <a:tcPr/>
                </a:tc>
                <a:tc>
                  <a:txBody>
                    <a:bodyPr/>
                    <a:lstStyle/>
                    <a:p>
                      <a:pPr algn="ctr"/>
                      <a:r>
                        <a:rPr lang="en-US" dirty="0" smtClean="0">
                          <a:solidFill>
                            <a:schemeClr val="bg1"/>
                          </a:solidFill>
                        </a:rPr>
                        <a:t>P(</a:t>
                      </a:r>
                      <a:r>
                        <a:rPr lang="en-US" dirty="0" err="1" smtClean="0">
                          <a:solidFill>
                            <a:schemeClr val="bg1"/>
                          </a:solidFill>
                        </a:rPr>
                        <a:t>Red|No</a:t>
                      </a:r>
                      <a:r>
                        <a:rPr lang="en-US" dirty="0" smtClean="0">
                          <a:solidFill>
                            <a:schemeClr val="bg1"/>
                          </a:solidFill>
                        </a:rPr>
                        <a:t>)=2/5</a:t>
                      </a:r>
                      <a:endParaRPr lang="en-US" dirty="0">
                        <a:solidFill>
                          <a:schemeClr val="bg1"/>
                        </a:solidFill>
                      </a:endParaRPr>
                    </a:p>
                  </a:txBody>
                  <a:tcPr/>
                </a:tc>
                <a:extLst>
                  <a:ext uri="{0D108BD9-81ED-4DB2-BD59-A6C34878D82A}">
                    <a16:rowId xmlns:a16="http://schemas.microsoft.com/office/drawing/2014/main" val="2896717411"/>
                  </a:ext>
                </a:extLst>
              </a:tr>
              <a:tr h="332857">
                <a:tc>
                  <a:txBody>
                    <a:bodyPr/>
                    <a:lstStyle/>
                    <a:p>
                      <a:pPr algn="ctr"/>
                      <a:r>
                        <a:rPr lang="en-US" dirty="0" smtClean="0">
                          <a:solidFill>
                            <a:schemeClr val="bg1"/>
                          </a:solidFill>
                        </a:rPr>
                        <a:t>P(</a:t>
                      </a:r>
                      <a:r>
                        <a:rPr lang="en-US" dirty="0" err="1" smtClean="0">
                          <a:solidFill>
                            <a:schemeClr val="bg1"/>
                          </a:solidFill>
                        </a:rPr>
                        <a:t>Yellow|Yes</a:t>
                      </a:r>
                      <a:r>
                        <a:rPr lang="en-US" dirty="0" smtClean="0">
                          <a:solidFill>
                            <a:schemeClr val="bg1"/>
                          </a:solidFill>
                        </a:rPr>
                        <a:t>)</a:t>
                      </a:r>
                      <a:r>
                        <a:rPr lang="en-US" baseline="0" dirty="0" smtClean="0">
                          <a:solidFill>
                            <a:schemeClr val="bg1"/>
                          </a:solidFill>
                        </a:rPr>
                        <a:t> =2/5</a:t>
                      </a:r>
                      <a:endParaRPr lang="en-US" dirty="0">
                        <a:solidFill>
                          <a:schemeClr val="bg1"/>
                        </a:solidFill>
                      </a:endParaRPr>
                    </a:p>
                  </a:txBody>
                  <a:tcPr/>
                </a:tc>
                <a:tc>
                  <a:txBody>
                    <a:bodyPr/>
                    <a:lstStyle/>
                    <a:p>
                      <a:pPr algn="ctr"/>
                      <a:r>
                        <a:rPr lang="en-US" dirty="0" smtClean="0">
                          <a:solidFill>
                            <a:schemeClr val="bg1"/>
                          </a:solidFill>
                        </a:rPr>
                        <a:t>P(</a:t>
                      </a:r>
                      <a:r>
                        <a:rPr lang="en-US" dirty="0" err="1" smtClean="0">
                          <a:solidFill>
                            <a:schemeClr val="bg1"/>
                          </a:solidFill>
                        </a:rPr>
                        <a:t>Yellow|No</a:t>
                      </a:r>
                      <a:r>
                        <a:rPr lang="en-US" dirty="0" smtClean="0">
                          <a:solidFill>
                            <a:schemeClr val="bg1"/>
                          </a:solidFill>
                        </a:rPr>
                        <a:t>)=3/5</a:t>
                      </a:r>
                      <a:endParaRPr lang="en-US" dirty="0">
                        <a:solidFill>
                          <a:schemeClr val="bg1"/>
                        </a:solidFill>
                      </a:endParaRPr>
                    </a:p>
                  </a:txBody>
                  <a:tcPr/>
                </a:tc>
                <a:extLst>
                  <a:ext uri="{0D108BD9-81ED-4DB2-BD59-A6C34878D82A}">
                    <a16:rowId xmlns:a16="http://schemas.microsoft.com/office/drawing/2014/main" val="387999507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557698962"/>
              </p:ext>
            </p:extLst>
          </p:nvPr>
        </p:nvGraphicFramePr>
        <p:xfrm>
          <a:off x="408681" y="2173538"/>
          <a:ext cx="3441700" cy="998571"/>
        </p:xfrm>
        <a:graphic>
          <a:graphicData uri="http://schemas.openxmlformats.org/drawingml/2006/table">
            <a:tbl>
              <a:tblPr firstRow="1" bandRow="1">
                <a:tableStyleId>{073A0DAA-6AF3-43AB-8588-CEC1D06C72B9}</a:tableStyleId>
              </a:tblPr>
              <a:tblGrid>
                <a:gridCol w="1720850">
                  <a:extLst>
                    <a:ext uri="{9D8B030D-6E8A-4147-A177-3AD203B41FA5}">
                      <a16:colId xmlns:a16="http://schemas.microsoft.com/office/drawing/2014/main" val="2872914672"/>
                    </a:ext>
                  </a:extLst>
                </a:gridCol>
                <a:gridCol w="1720850">
                  <a:extLst>
                    <a:ext uri="{9D8B030D-6E8A-4147-A177-3AD203B41FA5}">
                      <a16:colId xmlns:a16="http://schemas.microsoft.com/office/drawing/2014/main" val="1771311904"/>
                    </a:ext>
                  </a:extLst>
                </a:gridCol>
              </a:tblGrid>
              <a:tr h="332857">
                <a:tc gridSpan="2">
                  <a:txBody>
                    <a:bodyPr/>
                    <a:lstStyle/>
                    <a:p>
                      <a:pPr algn="ctr"/>
                      <a:r>
                        <a:rPr lang="en-US" b="1" dirty="0" smtClean="0">
                          <a:solidFill>
                            <a:schemeClr val="bg1"/>
                          </a:solidFill>
                        </a:rPr>
                        <a:t>Type</a:t>
                      </a:r>
                      <a:endParaRPr lang="en-US" b="1" dirty="0">
                        <a:solidFill>
                          <a:schemeClr val="bg1"/>
                        </a:solidFill>
                      </a:endParaRPr>
                    </a:p>
                  </a:txBody>
                  <a:tcPr/>
                </a:tc>
                <a:tc hMerge="1">
                  <a:txBody>
                    <a:bodyPr/>
                    <a:lstStyle/>
                    <a:p>
                      <a:pPr algn="ctr"/>
                      <a:endParaRPr lang="en-US" b="1" dirty="0">
                        <a:solidFill>
                          <a:schemeClr val="bg1"/>
                        </a:solidFill>
                      </a:endParaRPr>
                    </a:p>
                  </a:txBody>
                  <a:tcPr/>
                </a:tc>
                <a:extLst>
                  <a:ext uri="{0D108BD9-81ED-4DB2-BD59-A6C34878D82A}">
                    <a16:rowId xmlns:a16="http://schemas.microsoft.com/office/drawing/2014/main" val="4224391021"/>
                  </a:ext>
                </a:extLst>
              </a:tr>
              <a:tr h="332857">
                <a:tc>
                  <a:txBody>
                    <a:bodyPr/>
                    <a:lstStyle/>
                    <a:p>
                      <a:pPr algn="ctr"/>
                      <a:r>
                        <a:rPr lang="en-US" dirty="0" smtClean="0">
                          <a:solidFill>
                            <a:schemeClr val="bg1"/>
                          </a:solidFill>
                        </a:rPr>
                        <a:t>P(</a:t>
                      </a:r>
                      <a:r>
                        <a:rPr lang="en-US" dirty="0" err="1" smtClean="0">
                          <a:solidFill>
                            <a:schemeClr val="bg1"/>
                          </a:solidFill>
                        </a:rPr>
                        <a:t>Suv|Yes</a:t>
                      </a:r>
                      <a:r>
                        <a:rPr lang="en-US" dirty="0" smtClean="0">
                          <a:solidFill>
                            <a:schemeClr val="bg1"/>
                          </a:solidFill>
                        </a:rPr>
                        <a:t>)</a:t>
                      </a:r>
                      <a:r>
                        <a:rPr lang="en-US" baseline="0" dirty="0" smtClean="0">
                          <a:solidFill>
                            <a:schemeClr val="bg1"/>
                          </a:solidFill>
                        </a:rPr>
                        <a:t> =1/5</a:t>
                      </a:r>
                      <a:endParaRPr lang="en-US" dirty="0">
                        <a:solidFill>
                          <a:schemeClr val="bg1"/>
                        </a:solidFill>
                      </a:endParaRPr>
                    </a:p>
                  </a:txBody>
                  <a:tcPr/>
                </a:tc>
                <a:tc>
                  <a:txBody>
                    <a:bodyPr/>
                    <a:lstStyle/>
                    <a:p>
                      <a:pPr algn="ctr"/>
                      <a:r>
                        <a:rPr lang="en-US" dirty="0" smtClean="0">
                          <a:solidFill>
                            <a:schemeClr val="bg1"/>
                          </a:solidFill>
                        </a:rPr>
                        <a:t>P(</a:t>
                      </a:r>
                      <a:r>
                        <a:rPr lang="en-US" dirty="0" err="1" smtClean="0">
                          <a:solidFill>
                            <a:schemeClr val="bg1"/>
                          </a:solidFill>
                        </a:rPr>
                        <a:t>Suv|No</a:t>
                      </a:r>
                      <a:r>
                        <a:rPr lang="en-US" dirty="0" smtClean="0">
                          <a:solidFill>
                            <a:schemeClr val="bg1"/>
                          </a:solidFill>
                        </a:rPr>
                        <a:t>)=3/5</a:t>
                      </a:r>
                      <a:endParaRPr lang="en-US" dirty="0">
                        <a:solidFill>
                          <a:schemeClr val="bg1"/>
                        </a:solidFill>
                      </a:endParaRPr>
                    </a:p>
                  </a:txBody>
                  <a:tcPr/>
                </a:tc>
                <a:extLst>
                  <a:ext uri="{0D108BD9-81ED-4DB2-BD59-A6C34878D82A}">
                    <a16:rowId xmlns:a16="http://schemas.microsoft.com/office/drawing/2014/main" val="2896717411"/>
                  </a:ext>
                </a:extLst>
              </a:tr>
              <a:tr h="332857">
                <a:tc>
                  <a:txBody>
                    <a:bodyPr/>
                    <a:lstStyle/>
                    <a:p>
                      <a:pPr algn="ctr"/>
                      <a:r>
                        <a:rPr lang="en-US" dirty="0" smtClean="0">
                          <a:solidFill>
                            <a:schemeClr val="bg1"/>
                          </a:solidFill>
                        </a:rPr>
                        <a:t>P(</a:t>
                      </a:r>
                      <a:r>
                        <a:rPr lang="en-US" dirty="0" err="1" smtClean="0">
                          <a:solidFill>
                            <a:schemeClr val="bg1"/>
                          </a:solidFill>
                        </a:rPr>
                        <a:t>Sport|Yes</a:t>
                      </a:r>
                      <a:r>
                        <a:rPr lang="en-US" dirty="0" smtClean="0">
                          <a:solidFill>
                            <a:schemeClr val="bg1"/>
                          </a:solidFill>
                        </a:rPr>
                        <a:t>)</a:t>
                      </a:r>
                      <a:r>
                        <a:rPr lang="en-US" baseline="0" dirty="0" smtClean="0">
                          <a:solidFill>
                            <a:schemeClr val="bg1"/>
                          </a:solidFill>
                        </a:rPr>
                        <a:t> =4/5</a:t>
                      </a:r>
                      <a:endParaRPr lang="en-US" dirty="0">
                        <a:solidFill>
                          <a:schemeClr val="bg1"/>
                        </a:solidFill>
                      </a:endParaRPr>
                    </a:p>
                  </a:txBody>
                  <a:tcPr/>
                </a:tc>
                <a:tc>
                  <a:txBody>
                    <a:bodyPr/>
                    <a:lstStyle/>
                    <a:p>
                      <a:pPr algn="ctr"/>
                      <a:r>
                        <a:rPr lang="en-US" dirty="0" smtClean="0">
                          <a:solidFill>
                            <a:schemeClr val="bg1"/>
                          </a:solidFill>
                        </a:rPr>
                        <a:t>P(</a:t>
                      </a:r>
                      <a:r>
                        <a:rPr lang="en-US" dirty="0" err="1" smtClean="0">
                          <a:solidFill>
                            <a:schemeClr val="bg1"/>
                          </a:solidFill>
                        </a:rPr>
                        <a:t>Sport|No</a:t>
                      </a:r>
                      <a:r>
                        <a:rPr lang="en-US" dirty="0" smtClean="0">
                          <a:solidFill>
                            <a:schemeClr val="bg1"/>
                          </a:solidFill>
                        </a:rPr>
                        <a:t>)=2/5</a:t>
                      </a:r>
                      <a:endParaRPr lang="en-US" dirty="0">
                        <a:solidFill>
                          <a:schemeClr val="bg1"/>
                        </a:solidFill>
                      </a:endParaRPr>
                    </a:p>
                  </a:txBody>
                  <a:tcPr/>
                </a:tc>
                <a:extLst>
                  <a:ext uri="{0D108BD9-81ED-4DB2-BD59-A6C34878D82A}">
                    <a16:rowId xmlns:a16="http://schemas.microsoft.com/office/drawing/2014/main" val="387999507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314802303"/>
              </p:ext>
            </p:extLst>
          </p:nvPr>
        </p:nvGraphicFramePr>
        <p:xfrm>
          <a:off x="4191000" y="2173537"/>
          <a:ext cx="3441700" cy="998571"/>
        </p:xfrm>
        <a:graphic>
          <a:graphicData uri="http://schemas.openxmlformats.org/drawingml/2006/table">
            <a:tbl>
              <a:tblPr firstRow="1" bandRow="1">
                <a:tableStyleId>{073A0DAA-6AF3-43AB-8588-CEC1D06C72B9}</a:tableStyleId>
              </a:tblPr>
              <a:tblGrid>
                <a:gridCol w="1720850">
                  <a:extLst>
                    <a:ext uri="{9D8B030D-6E8A-4147-A177-3AD203B41FA5}">
                      <a16:colId xmlns:a16="http://schemas.microsoft.com/office/drawing/2014/main" val="2872914672"/>
                    </a:ext>
                  </a:extLst>
                </a:gridCol>
                <a:gridCol w="1720850">
                  <a:extLst>
                    <a:ext uri="{9D8B030D-6E8A-4147-A177-3AD203B41FA5}">
                      <a16:colId xmlns:a16="http://schemas.microsoft.com/office/drawing/2014/main" val="1771311904"/>
                    </a:ext>
                  </a:extLst>
                </a:gridCol>
              </a:tblGrid>
              <a:tr h="332857">
                <a:tc gridSpan="2">
                  <a:txBody>
                    <a:bodyPr/>
                    <a:lstStyle/>
                    <a:p>
                      <a:pPr algn="ctr"/>
                      <a:r>
                        <a:rPr lang="en-US" b="1" dirty="0" smtClean="0">
                          <a:solidFill>
                            <a:schemeClr val="bg1"/>
                          </a:solidFill>
                        </a:rPr>
                        <a:t>Origin</a:t>
                      </a:r>
                      <a:endParaRPr lang="en-US" b="1" dirty="0">
                        <a:solidFill>
                          <a:schemeClr val="bg1"/>
                        </a:solidFill>
                      </a:endParaRPr>
                    </a:p>
                  </a:txBody>
                  <a:tcPr/>
                </a:tc>
                <a:tc hMerge="1">
                  <a:txBody>
                    <a:bodyPr/>
                    <a:lstStyle/>
                    <a:p>
                      <a:pPr algn="ctr"/>
                      <a:endParaRPr lang="en-US" b="1" dirty="0">
                        <a:solidFill>
                          <a:schemeClr val="bg1"/>
                        </a:solidFill>
                      </a:endParaRPr>
                    </a:p>
                  </a:txBody>
                  <a:tcPr/>
                </a:tc>
                <a:extLst>
                  <a:ext uri="{0D108BD9-81ED-4DB2-BD59-A6C34878D82A}">
                    <a16:rowId xmlns:a16="http://schemas.microsoft.com/office/drawing/2014/main" val="4224391021"/>
                  </a:ext>
                </a:extLst>
              </a:tr>
              <a:tr h="332857">
                <a:tc>
                  <a:txBody>
                    <a:bodyPr/>
                    <a:lstStyle/>
                    <a:p>
                      <a:pPr algn="ctr"/>
                      <a:r>
                        <a:rPr lang="en-US" dirty="0" smtClean="0">
                          <a:solidFill>
                            <a:schemeClr val="bg1"/>
                          </a:solidFill>
                        </a:rPr>
                        <a:t>P(</a:t>
                      </a:r>
                      <a:r>
                        <a:rPr lang="en-US" dirty="0" err="1" smtClean="0">
                          <a:solidFill>
                            <a:schemeClr val="bg1"/>
                          </a:solidFill>
                        </a:rPr>
                        <a:t>Dom|Yes</a:t>
                      </a:r>
                      <a:r>
                        <a:rPr lang="en-US" dirty="0" smtClean="0">
                          <a:solidFill>
                            <a:schemeClr val="bg1"/>
                          </a:solidFill>
                        </a:rPr>
                        <a:t>)</a:t>
                      </a:r>
                      <a:r>
                        <a:rPr lang="en-US" baseline="0" dirty="0" smtClean="0">
                          <a:solidFill>
                            <a:schemeClr val="bg1"/>
                          </a:solidFill>
                        </a:rPr>
                        <a:t> =2/5</a:t>
                      </a:r>
                      <a:endParaRPr lang="en-US" dirty="0">
                        <a:solidFill>
                          <a:schemeClr val="bg1"/>
                        </a:solidFill>
                      </a:endParaRPr>
                    </a:p>
                  </a:txBody>
                  <a:tcPr/>
                </a:tc>
                <a:tc>
                  <a:txBody>
                    <a:bodyPr/>
                    <a:lstStyle/>
                    <a:p>
                      <a:pPr algn="ctr"/>
                      <a:r>
                        <a:rPr lang="en-US" dirty="0" smtClean="0">
                          <a:solidFill>
                            <a:schemeClr val="bg1"/>
                          </a:solidFill>
                        </a:rPr>
                        <a:t>P(</a:t>
                      </a:r>
                      <a:r>
                        <a:rPr lang="en-US" dirty="0" err="1" smtClean="0">
                          <a:solidFill>
                            <a:schemeClr val="bg1"/>
                          </a:solidFill>
                        </a:rPr>
                        <a:t>Dom|No</a:t>
                      </a:r>
                      <a:r>
                        <a:rPr lang="en-US" dirty="0" smtClean="0">
                          <a:solidFill>
                            <a:schemeClr val="bg1"/>
                          </a:solidFill>
                        </a:rPr>
                        <a:t>)=3/5</a:t>
                      </a:r>
                      <a:endParaRPr lang="en-US" dirty="0">
                        <a:solidFill>
                          <a:schemeClr val="bg1"/>
                        </a:solidFill>
                      </a:endParaRPr>
                    </a:p>
                  </a:txBody>
                  <a:tcPr/>
                </a:tc>
                <a:extLst>
                  <a:ext uri="{0D108BD9-81ED-4DB2-BD59-A6C34878D82A}">
                    <a16:rowId xmlns:a16="http://schemas.microsoft.com/office/drawing/2014/main" val="2896717411"/>
                  </a:ext>
                </a:extLst>
              </a:tr>
              <a:tr h="332857">
                <a:tc>
                  <a:txBody>
                    <a:bodyPr/>
                    <a:lstStyle/>
                    <a:p>
                      <a:pPr algn="ctr"/>
                      <a:r>
                        <a:rPr lang="en-US" dirty="0" smtClean="0">
                          <a:solidFill>
                            <a:schemeClr val="bg1"/>
                          </a:solidFill>
                        </a:rPr>
                        <a:t>P(</a:t>
                      </a:r>
                      <a:r>
                        <a:rPr lang="en-US" dirty="0" err="1" smtClean="0">
                          <a:solidFill>
                            <a:schemeClr val="bg1"/>
                          </a:solidFill>
                        </a:rPr>
                        <a:t>Imp|Yes</a:t>
                      </a:r>
                      <a:r>
                        <a:rPr lang="en-US" dirty="0" smtClean="0">
                          <a:solidFill>
                            <a:schemeClr val="bg1"/>
                          </a:solidFill>
                        </a:rPr>
                        <a:t>)</a:t>
                      </a:r>
                      <a:r>
                        <a:rPr lang="en-US" baseline="0" dirty="0" smtClean="0">
                          <a:solidFill>
                            <a:schemeClr val="bg1"/>
                          </a:solidFill>
                        </a:rPr>
                        <a:t> =3/5</a:t>
                      </a:r>
                      <a:endParaRPr lang="en-US" dirty="0">
                        <a:solidFill>
                          <a:schemeClr val="bg1"/>
                        </a:solidFill>
                      </a:endParaRPr>
                    </a:p>
                  </a:txBody>
                  <a:tcPr/>
                </a:tc>
                <a:tc>
                  <a:txBody>
                    <a:bodyPr/>
                    <a:lstStyle/>
                    <a:p>
                      <a:pPr algn="ctr"/>
                      <a:r>
                        <a:rPr lang="en-US" dirty="0" smtClean="0">
                          <a:solidFill>
                            <a:schemeClr val="bg1"/>
                          </a:solidFill>
                        </a:rPr>
                        <a:t>P(</a:t>
                      </a:r>
                      <a:r>
                        <a:rPr lang="en-US" dirty="0" err="1" smtClean="0">
                          <a:solidFill>
                            <a:schemeClr val="bg1"/>
                          </a:solidFill>
                        </a:rPr>
                        <a:t>Imp|No</a:t>
                      </a:r>
                      <a:r>
                        <a:rPr lang="en-US" dirty="0" smtClean="0">
                          <a:solidFill>
                            <a:schemeClr val="bg1"/>
                          </a:solidFill>
                        </a:rPr>
                        <a:t>)=2/5</a:t>
                      </a:r>
                      <a:endParaRPr lang="en-US" dirty="0">
                        <a:solidFill>
                          <a:schemeClr val="bg1"/>
                        </a:solidFill>
                      </a:endParaRPr>
                    </a:p>
                  </a:txBody>
                  <a:tcPr/>
                </a:tc>
                <a:extLst>
                  <a:ext uri="{0D108BD9-81ED-4DB2-BD59-A6C34878D82A}">
                    <a16:rowId xmlns:a16="http://schemas.microsoft.com/office/drawing/2014/main" val="3879995073"/>
                  </a:ext>
                </a:extLst>
              </a:tr>
            </a:tbl>
          </a:graphicData>
        </a:graphic>
      </p:graphicFrame>
      <p:sp>
        <p:nvSpPr>
          <p:cNvPr id="15" name="Google Shape;80;p16"/>
          <p:cNvSpPr txBox="1">
            <a:spLocks noGrp="1"/>
          </p:cNvSpPr>
          <p:nvPr>
            <p:ph type="body" idx="1"/>
          </p:nvPr>
        </p:nvSpPr>
        <p:spPr>
          <a:xfrm>
            <a:off x="244000" y="3324003"/>
            <a:ext cx="8520600" cy="917797"/>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For Sample X = &lt;Red, Suv, Domestic(</a:t>
            </a:r>
            <a:r>
              <a:rPr lang="en-US" dirty="0" err="1" smtClean="0"/>
              <a:t>dom</a:t>
            </a:r>
            <a:r>
              <a:rPr lang="en-US" dirty="0" smtClean="0"/>
              <a:t>)&gt; we have to find Yes or No. Using formula as,</a:t>
            </a:r>
          </a:p>
        </p:txBody>
      </p:sp>
    </p:spTree>
    <p:extLst>
      <p:ext uri="{BB962C8B-B14F-4D97-AF65-F5344CB8AC3E}">
        <p14:creationId xmlns:p14="http://schemas.microsoft.com/office/powerpoint/2010/main" val="37855599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7208"/>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Naïve Bayes Algorithms </a:t>
            </a:r>
            <a:r>
              <a:rPr lang="en" dirty="0" smtClean="0"/>
              <a:t>in AI </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15" name="Google Shape;80;p16"/>
          <p:cNvSpPr txBox="1">
            <a:spLocks noGrp="1"/>
          </p:cNvSpPr>
          <p:nvPr>
            <p:ph type="body" idx="1"/>
          </p:nvPr>
        </p:nvSpPr>
        <p:spPr>
          <a:xfrm>
            <a:off x="244000" y="809908"/>
            <a:ext cx="8520600" cy="3990691"/>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Use for real time prediction. </a:t>
            </a:r>
          </a:p>
          <a:p>
            <a:pPr marL="285750" indent="-285750">
              <a:spcAft>
                <a:spcPts val="1600"/>
              </a:spcAft>
            </a:pPr>
            <a:r>
              <a:rPr lang="en-US" dirty="0" smtClean="0"/>
              <a:t>Use for multi class prediction.</a:t>
            </a:r>
          </a:p>
          <a:p>
            <a:pPr marL="285750" indent="-285750">
              <a:spcAft>
                <a:spcPts val="1600"/>
              </a:spcAft>
            </a:pPr>
            <a:r>
              <a:rPr lang="en-US" dirty="0" smtClean="0"/>
              <a:t>Use for Text Classification/ Spam Filtering/ Sentiment Analysis(Social Media Positive and Negative Customers Sentiments.</a:t>
            </a:r>
          </a:p>
          <a:p>
            <a:pPr marL="285750" indent="-285750">
              <a:spcAft>
                <a:spcPts val="1600"/>
              </a:spcAft>
            </a:pPr>
            <a:r>
              <a:rPr lang="en-US" dirty="0" smtClean="0"/>
              <a:t>Use for recommendation System.</a:t>
            </a:r>
          </a:p>
        </p:txBody>
      </p:sp>
    </p:spTree>
    <p:extLst>
      <p:ext uri="{BB962C8B-B14F-4D97-AF65-F5344CB8AC3E}">
        <p14:creationId xmlns:p14="http://schemas.microsoft.com/office/powerpoint/2010/main" val="35412637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SVM(Support Vector Machine)</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2480796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System of Linear Equations</a:t>
            </a:r>
            <a:endParaRPr dirty="0"/>
          </a:p>
        </p:txBody>
      </p:sp>
      <p:sp>
        <p:nvSpPr>
          <p:cNvPr id="73" name="Google Shape;73;p15"/>
          <p:cNvSpPr txBox="1">
            <a:spLocks noGrp="1"/>
          </p:cNvSpPr>
          <p:nvPr>
            <p:ph type="body" idx="1"/>
          </p:nvPr>
        </p:nvSpPr>
        <p:spPr>
          <a:xfrm>
            <a:off x="311700" y="1152475"/>
            <a:ext cx="8520600" cy="1091961"/>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T</a:t>
            </a:r>
            <a:r>
              <a:rPr lang="en-US" dirty="0" smtClean="0"/>
              <a:t>he matrix can be represented with the system of linear equations.</a:t>
            </a:r>
          </a:p>
          <a:p>
            <a:pPr marL="457200" lvl="0" indent="-342900" algn="l" rtl="0">
              <a:spcBef>
                <a:spcPts val="0"/>
              </a:spcBef>
              <a:spcAft>
                <a:spcPts val="0"/>
              </a:spcAft>
              <a:buSzPts val="1800"/>
              <a:buChar char="●"/>
            </a:pPr>
            <a:r>
              <a:rPr lang="en-US" dirty="0"/>
              <a:t>It finds the solution of the unknown </a:t>
            </a:r>
            <a:r>
              <a:rPr lang="en-US" dirty="0" smtClean="0"/>
              <a:t>quantities.</a:t>
            </a:r>
          </a:p>
          <a:p>
            <a:pPr marL="114300" indent="0">
              <a:buNone/>
            </a:pPr>
            <a:r>
              <a:rPr lang="en-US" dirty="0" smtClean="0"/>
              <a:t>Mathematically, </a:t>
            </a:r>
          </a:p>
          <a:p>
            <a:pPr marL="114300" lvl="0" indent="0" algn="l" rtl="0">
              <a:spcBef>
                <a:spcPts val="0"/>
              </a:spcBef>
              <a:spcAft>
                <a:spcPts val="0"/>
              </a:spcAft>
              <a:buSzPts val="1800"/>
              <a:buNone/>
            </a:pP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884" y="2244436"/>
            <a:ext cx="3989243" cy="1058622"/>
          </a:xfrm>
          <a:prstGeom prst="rect">
            <a:avLst/>
          </a:prstGeom>
        </p:spPr>
      </p:pic>
      <mc:AlternateContent xmlns:mc="http://schemas.openxmlformats.org/markup-compatibility/2006" xmlns:a14="http://schemas.microsoft.com/office/drawing/2010/main">
        <mc:Choice Requires="a14">
          <p:sp>
            <p:nvSpPr>
              <p:cNvPr id="6" name="Google Shape;73;p15"/>
              <p:cNvSpPr txBox="1">
                <a:spLocks/>
              </p:cNvSpPr>
              <p:nvPr/>
            </p:nvSpPr>
            <p:spPr>
              <a:xfrm>
                <a:off x="311700" y="3303059"/>
                <a:ext cx="8520600" cy="562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r>
                  <a:rPr lang="en-US" dirty="0" smtClean="0"/>
                  <a:t>We have to find the value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smtClean="0"/>
                  <a:t>. Then,</a:t>
                </a:r>
                <a:endParaRPr lang="en-US" dirty="0"/>
              </a:p>
            </p:txBody>
          </p:sp>
        </mc:Choice>
        <mc:Fallback xmlns="">
          <p:sp>
            <p:nvSpPr>
              <p:cNvPr id="6" name="Google Shape;73;p15"/>
              <p:cNvSpPr txBox="1">
                <a:spLocks noRot="1" noChangeAspect="1" noMove="1" noResize="1" noEditPoints="1" noAdjustHandles="1" noChangeArrowheads="1" noChangeShapeType="1" noTextEdit="1"/>
              </p:cNvSpPr>
              <p:nvPr/>
            </p:nvSpPr>
            <p:spPr>
              <a:xfrm>
                <a:off x="311700" y="3303059"/>
                <a:ext cx="8520600" cy="562360"/>
              </a:xfrm>
              <a:prstGeom prst="rect">
                <a:avLst/>
              </a:prstGeom>
              <a:blipFill>
                <a:blip r:embed="rId4"/>
                <a:stretch>
                  <a:fillRect/>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2091" y="3865419"/>
            <a:ext cx="3013364" cy="935181"/>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SVM</a:t>
            </a:r>
            <a:endParaRPr dirty="0"/>
          </a:p>
        </p:txBody>
      </p:sp>
      <p:sp>
        <p:nvSpPr>
          <p:cNvPr id="80" name="Google Shape;80;p16"/>
          <p:cNvSpPr txBox="1">
            <a:spLocks noGrp="1"/>
          </p:cNvSpPr>
          <p:nvPr>
            <p:ph type="body" idx="1"/>
          </p:nvPr>
        </p:nvSpPr>
        <p:spPr>
          <a:xfrm>
            <a:off x="311700" y="1152474"/>
            <a:ext cx="8520600" cy="148912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is generally used for the supervised learning.</a:t>
            </a:r>
          </a:p>
          <a:p>
            <a:pPr marL="285750" indent="-285750">
              <a:spcAft>
                <a:spcPts val="1600"/>
              </a:spcAft>
            </a:pPr>
            <a:r>
              <a:rPr lang="en-US" dirty="0" smtClean="0"/>
              <a:t>Suppose we have data points as, (1,1), (2,1), (1,-1), (2,-1), (4,0), (5,1), (5,-1), (6,0). </a:t>
            </a:r>
          </a:p>
          <a:p>
            <a:pPr marL="0" indent="0">
              <a:spcAft>
                <a:spcPts val="1600"/>
              </a:spcAft>
              <a:buNone/>
            </a:pPr>
            <a:r>
              <a:rPr lang="en-US" dirty="0" smtClean="0"/>
              <a:t>Then, plotting in the graph, we have,</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2641600"/>
            <a:ext cx="5791199" cy="2298260"/>
          </a:xfrm>
          <a:prstGeom prst="rect">
            <a:avLst/>
          </a:prstGeom>
        </p:spPr>
      </p:pic>
    </p:spTree>
    <p:extLst>
      <p:ext uri="{BB962C8B-B14F-4D97-AF65-F5344CB8AC3E}">
        <p14:creationId xmlns:p14="http://schemas.microsoft.com/office/powerpoint/2010/main" val="30004746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SVM</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528535"/>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Then, we take the gaps and the nearest points as, </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mr>
                            <m:mr>
                              <m:e>
                                <m:r>
                                  <a:rPr lang="en-US" b="0" i="1" smtClean="0">
                                    <a:latin typeface="Cambria Math" panose="02040503050406030204" pitchFamily="18" charset="0"/>
                                  </a:rPr>
                                  <m:t>−</m:t>
                                </m:r>
                                <m:r>
                                  <a:rPr lang="en-US" i="1">
                                    <a:latin typeface="Cambria Math" panose="02040503050406030204" pitchFamily="18" charset="0"/>
                                  </a:rPr>
                                  <m:t>1</m:t>
                                </m:r>
                              </m:e>
                            </m:mr>
                          </m:m>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0</m:t>
                                </m:r>
                              </m:e>
                            </m:mr>
                          </m:m>
                        </m:e>
                      </m:d>
                    </m:oMath>
                  </m:oMathPara>
                </a14:m>
                <a:endParaRPr lang="en-US" dirty="0" smtClean="0"/>
              </a:p>
              <a:p>
                <a:pPr marL="0" indent="0">
                  <a:spcAft>
                    <a:spcPts val="1600"/>
                  </a:spcAft>
                  <a:buNone/>
                </a:pPr>
                <a:r>
                  <a:rPr lang="en-US" dirty="0" smtClean="0"/>
                  <a:t>Adding bias, we get,</a:t>
                </a:r>
              </a:p>
              <a:p>
                <a:pPr marL="0" indent="0">
                  <a:spcAft>
                    <a:spcPts val="1600"/>
                  </a:spcAft>
                  <a:buNone/>
                </a:pPr>
                <a14:m>
                  <m:oMathPara xmlns:m="http://schemas.openxmlformats.org/officeDocument/2006/math">
                    <m:oMathParaPr>
                      <m:jc m:val="centerGroup"/>
                    </m:oMathParaPr>
                    <m:oMath xmlns:m="http://schemas.openxmlformats.org/officeDocument/2006/math">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e>
                      </m:groupCh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1</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sub>
                          </m:sSub>
                        </m:e>
                      </m:groupCh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mr>
                            <m:mr>
                              <m:e>
                                <m:r>
                                  <a:rPr lang="en-US" b="0" i="1" smtClean="0">
                                    <a:latin typeface="Cambria Math" panose="02040503050406030204" pitchFamily="18" charset="0"/>
                                  </a:rPr>
                                  <m:t>−</m:t>
                                </m:r>
                                <m:r>
                                  <a:rPr lang="en-US" i="1">
                                    <a:latin typeface="Cambria Math" panose="02040503050406030204" pitchFamily="18" charset="0"/>
                                  </a:rPr>
                                  <m:t>1</m:t>
                                </m:r>
                              </m:e>
                            </m:mr>
                            <m:mr>
                              <m:e>
                                <m:r>
                                  <a:rPr lang="en-US" i="1">
                                    <a:latin typeface="Cambria Math" panose="02040503050406030204" pitchFamily="18" charset="0"/>
                                  </a:rPr>
                                  <m:t>1</m:t>
                                </m:r>
                              </m:e>
                            </m:mr>
                          </m:m>
                        </m:e>
                      </m:d>
                      <m:r>
                        <a:rPr lang="en-US" b="0" i="1" smtClean="0">
                          <a:latin typeface="Cambria Math" panose="02040503050406030204" pitchFamily="18" charset="0"/>
                        </a:rPr>
                        <m:t>,</m:t>
                      </m: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m:t>
                              </m:r>
                            </m:sub>
                          </m:sSub>
                        </m:e>
                      </m:groupCh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0</m:t>
                                </m:r>
                              </m:e>
                            </m:mr>
                            <m:mr>
                              <m:e>
                                <m:r>
                                  <a:rPr lang="en-US" i="1">
                                    <a:latin typeface="Cambria Math" panose="02040503050406030204" pitchFamily="18" charset="0"/>
                                  </a:rPr>
                                  <m:t>1</m:t>
                                </m:r>
                              </m:e>
                            </m:mr>
                          </m:m>
                        </m:e>
                      </m:d>
                    </m:oMath>
                  </m:oMathPara>
                </a14:m>
                <a:endParaRPr lang="en-US" dirty="0" smtClean="0"/>
              </a:p>
              <a:p>
                <a:pPr marL="0" indent="0">
                  <a:spcAft>
                    <a:spcPts val="1600"/>
                  </a:spcAft>
                  <a:buNone/>
                </a:pPr>
                <a:r>
                  <a:rPr lang="en-US" dirty="0" smtClean="0"/>
                  <a:t>Now, Taking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oMath>
                </a14:m>
                <a:r>
                  <a:rPr lang="en-US" dirty="0" smtClean="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smtClean="0"/>
                  <a:t> -</a:t>
                </a:r>
                <a:r>
                  <a:rPr lang="en-US" dirty="0" err="1" smtClean="0"/>
                  <a:t>ve</a:t>
                </a:r>
                <a:r>
                  <a:rPr lang="en-US" dirty="0" smtClean="0"/>
                  <a:t> and other as +</a:t>
                </a:r>
                <a:r>
                  <a:rPr lang="en-US" dirty="0" err="1" smtClean="0"/>
                  <a:t>ve</a:t>
                </a:r>
                <a:r>
                  <a:rPr lang="en-US" dirty="0" smtClean="0"/>
                  <a:t>. Then, we have,</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528535"/>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6665158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SVM</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528535"/>
              </a:xfrm>
              <a:prstGeom prst="rect">
                <a:avLst/>
              </a:prstGeom>
            </p:spPr>
            <p:txBody>
              <a:bodyPr spcFirstLastPara="1" wrap="square" lIns="91425" tIns="91425" rIns="91425" bIns="91425" anchor="t" anchorCtr="0">
                <a:noAutofit/>
              </a:bodyPr>
              <a:lstStyle/>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groupCh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groupCh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groupCh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groupCh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groupCh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e>
                      </m:groupChr>
                      <m:r>
                        <a:rPr lang="en-US" b="0" i="1" smtClean="0">
                          <a:latin typeface="Cambria Math" panose="02040503050406030204" pitchFamily="18" charset="0"/>
                        </a:rPr>
                        <m:t>=−1</m:t>
                      </m:r>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1</m:t>
                          </m:r>
                        </m:sub>
                      </m:sSub>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groupCh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groupCh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2</m:t>
                          </m:r>
                        </m:sub>
                      </m:sSub>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groupCh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groupCh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3</m:t>
                          </m:r>
                        </m:sub>
                      </m:sSub>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e>
                      </m:groupCh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e>
                      </m:groupChr>
                      <m:r>
                        <a:rPr lang="en-US" i="1">
                          <a:latin typeface="Cambria Math" panose="02040503050406030204" pitchFamily="18" charset="0"/>
                        </a:rPr>
                        <m:t>=−1</m:t>
                      </m:r>
                    </m:oMath>
                  </m:oMathPara>
                </a14:m>
                <a:endParaRPr lang="en-US" dirty="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1</m:t>
                          </m:r>
                        </m:sub>
                      </m:sSub>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e>
                      </m:groupCh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e>
                      </m:groupCh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2</m:t>
                          </m:r>
                        </m:sub>
                      </m:sSub>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e>
                      </m:groupCh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e>
                      </m:groupCh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3</m:t>
                          </m:r>
                        </m:sub>
                      </m:sSub>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3</m:t>
                              </m:r>
                            </m:sub>
                          </m:sSub>
                        </m:e>
                      </m:groupChr>
                      <m:groupChr>
                        <m:groupChrPr>
                          <m:chr m:val="→"/>
                          <m:pos m:val="top"/>
                          <m:ctrlPr>
                            <a:rPr lang="en-US" i="1">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3</m:t>
                              </m:r>
                            </m:sub>
                          </m:sSub>
                        </m:e>
                      </m:groupChr>
                      <m:r>
                        <a:rPr lang="en-US" i="1">
                          <a:latin typeface="Cambria Math" panose="02040503050406030204" pitchFamily="18" charset="0"/>
                        </a:rPr>
                        <m:t>=1</m:t>
                      </m:r>
                    </m:oMath>
                  </m:oMathPara>
                </a14:m>
                <a:endParaRPr lang="en-US" dirty="0" smtClean="0"/>
              </a:p>
              <a:p>
                <a:pPr marL="0" indent="0">
                  <a:spcAft>
                    <a:spcPts val="1600"/>
                  </a:spcAft>
                  <a:buNone/>
                </a:pPr>
                <a:r>
                  <a:rPr lang="en-US" dirty="0" smtClean="0"/>
                  <a:t>Then, solving this, we get,</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=−3.25</m:t>
                    </m:r>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2</m:t>
                        </m:r>
                      </m:sub>
                    </m:sSub>
                    <m:r>
                      <a:rPr lang="en-US" i="1">
                        <a:latin typeface="Cambria Math" panose="02040503050406030204" pitchFamily="18" charset="0"/>
                      </a:rPr>
                      <m:t>=−3.25</m:t>
                    </m:r>
                  </m:oMath>
                </a14:m>
                <a:r>
                  <a:rPr lang="en-US" dirty="0" smtClean="0"/>
                  <a:t> &amp;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3</m:t>
                        </m:r>
                      </m:sub>
                    </m:sSub>
                    <m:r>
                      <a:rPr lang="en-US" i="1">
                        <a:latin typeface="Cambria Math" panose="02040503050406030204" pitchFamily="18" charset="0"/>
                      </a:rPr>
                      <m:t>=3.5</m:t>
                    </m:r>
                  </m:oMath>
                </a14:m>
                <a:endParaRPr lang="en-US" dirty="0"/>
              </a:p>
              <a:p>
                <a:pPr marL="0" indent="0">
                  <a:spcAft>
                    <a:spcPts val="1600"/>
                  </a:spcAft>
                  <a:buNone/>
                </a:pPr>
                <a:r>
                  <a:rPr lang="en-US" dirty="0" smtClean="0"/>
                  <a:t>Now, calculating </a:t>
                </a:r>
                <a14:m>
                  <m:oMath xmlns:m="http://schemas.openxmlformats.org/officeDocument/2006/math">
                    <m:groupChr>
                      <m:groupChrPr>
                        <m:chr m:val="→"/>
                        <m:pos m:val="top"/>
                        <m:ctrlPr>
                          <a:rPr lang="en-US" i="1" smtClean="0">
                            <a:latin typeface="Cambria Math" panose="02040503050406030204" pitchFamily="18" charset="0"/>
                          </a:rPr>
                        </m:ctrlPr>
                      </m:groupChrPr>
                      <m:e>
                        <m:r>
                          <m:rPr>
                            <m:brk m:alnAt="1"/>
                          </m:rPr>
                          <a:rPr lang="en-US" b="0" i="1" smtClean="0">
                            <a:latin typeface="Cambria Math" panose="02040503050406030204" pitchFamily="18" charset="0"/>
                          </a:rPr>
                          <m:t>𝑊</m:t>
                        </m:r>
                      </m:e>
                    </m:groupChr>
                  </m:oMath>
                </a14:m>
                <a:r>
                  <a:rPr lang="en-US" dirty="0" smtClean="0"/>
                  <a:t> as,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groupChr>
                          <m:groupChrPr>
                            <m:chr m:val="→"/>
                            <m:pos m:val="top"/>
                            <m:ctrlPr>
                              <a:rPr lang="en-US" i="1" smtClean="0">
                                <a:latin typeface="Cambria Math" panose="02040503050406030204" pitchFamily="18" charset="0"/>
                              </a:rPr>
                            </m:ctrlPr>
                          </m:groupChrP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e>
                        </m:groupChr>
                      </m:e>
                    </m:nary>
                  </m:oMath>
                </a14:m>
                <a:r>
                  <a:rPr lang="en-US" dirty="0" smtClean="0"/>
                  <a:t> we get,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−3</m:t>
                              </m:r>
                            </m:e>
                          </m:mr>
                        </m:m>
                      </m:e>
                    </m:d>
                  </m:oMath>
                </a14:m>
                <a:endParaRPr lang="en-US" dirty="0" smtClean="0"/>
              </a:p>
              <a:p>
                <a:pPr marL="0" indent="0">
                  <a:spcAft>
                    <a:spcPts val="1600"/>
                  </a:spcAft>
                  <a:buNone/>
                </a:pPr>
                <a:endParaRPr lang="en-US" dirty="0"/>
              </a:p>
              <a:p>
                <a:pPr marL="0" indent="0">
                  <a:spcAft>
                    <a:spcPts val="1600"/>
                  </a:spcAft>
                  <a:buNone/>
                </a:pPr>
                <a:endParaRPr lang="en-US" dirty="0" smtClean="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528535"/>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16490510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SVM</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179392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Then, the equation of Hyperplane is,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𝑤𝑥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=−3</m:t>
                      </m:r>
                    </m:oMath>
                  </m:oMathPara>
                </a14:m>
                <a:endParaRPr lang="en-US" dirty="0" smtClean="0"/>
              </a:p>
              <a:p>
                <a:pPr marL="0" indent="0">
                  <a:spcAft>
                    <a:spcPts val="1600"/>
                  </a:spcAft>
                  <a:buNone/>
                </a:pPr>
                <a:r>
                  <a:rPr lang="en-US" dirty="0" smtClean="0"/>
                  <a:t>Then, Hyperplane or decision boundary of the given point is, </a:t>
                </a:r>
              </a:p>
              <a:p>
                <a:pPr marL="0" indent="0">
                  <a:spcAft>
                    <a:spcPts val="1600"/>
                  </a:spcAft>
                  <a:buNone/>
                </a:pPr>
                <a:endParaRPr lang="en-US" dirty="0"/>
              </a:p>
              <a:p>
                <a:pPr marL="0" indent="0">
                  <a:spcAft>
                    <a:spcPts val="1600"/>
                  </a:spcAft>
                  <a:buNone/>
                </a:pPr>
                <a:endParaRPr lang="en-US" dirty="0" smtClean="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1793927"/>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700" y="3068059"/>
            <a:ext cx="5626100" cy="1809750"/>
          </a:xfrm>
          <a:prstGeom prst="rect">
            <a:avLst/>
          </a:prstGeom>
        </p:spPr>
      </p:pic>
    </p:spTree>
    <p:extLst>
      <p:ext uri="{BB962C8B-B14F-4D97-AF65-F5344CB8AC3E}">
        <p14:creationId xmlns:p14="http://schemas.microsoft.com/office/powerpoint/2010/main" val="29515346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SVM</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67352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After that, we draw a perpendicular line passing at the closer point from the decision boundary with the distance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𝐷</m:t>
                        </m:r>
                      </m:e>
                      <m:sup>
                        <m:r>
                          <a:rPr lang="en-US" b="0" i="1" smtClean="0">
                            <a:latin typeface="Cambria Math" panose="02040503050406030204" pitchFamily="18" charset="0"/>
                          </a:rPr>
                          <m:t>−</m:t>
                        </m:r>
                      </m:sup>
                    </m:sSup>
                  </m:oMath>
                </a14:m>
                <a:r>
                  <a:rPr lang="en-US" dirty="0" smtClean="0"/>
                  <a:t> and adding these parameter we get the margin.</a:t>
                </a:r>
              </a:p>
              <a:p>
                <a:pPr marL="285750" indent="-285750">
                  <a:spcAft>
                    <a:spcPts val="1600"/>
                  </a:spcAft>
                </a:pPr>
                <a:r>
                  <a:rPr lang="en-US" dirty="0" smtClean="0"/>
                  <a:t>Margin is important to distinguished for the multiple hyperplane.</a:t>
                </a:r>
              </a:p>
              <a:p>
                <a:pPr marL="285750" indent="-285750">
                  <a:spcAft>
                    <a:spcPts val="1600"/>
                  </a:spcAft>
                </a:pPr>
                <a:r>
                  <a:rPr lang="en-US" dirty="0" smtClean="0"/>
                  <a:t>If the margin of the SVM is maximum then, we select that hyperplane, otherwise, ignore or reject it.</a:t>
                </a:r>
                <a:endParaRPr lang="en-US" dirty="0"/>
              </a:p>
              <a:p>
                <a:pPr marL="0" indent="0">
                  <a:spcAft>
                    <a:spcPts val="1600"/>
                  </a:spcAft>
                  <a:buNone/>
                </a:pPr>
                <a:endParaRPr lang="en-US" dirty="0" smtClean="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673527"/>
              </a:xfrm>
              <a:prstGeom prst="rect">
                <a:avLst/>
              </a:prstGeom>
              <a:blipFill>
                <a:blip r:embed="rId3"/>
                <a:stretch>
                  <a:fillRect l="-572" r="-358"/>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25055201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Kernalization/ Kernel Trick</a:t>
            </a:r>
            <a:endParaRPr dirty="0"/>
          </a:p>
        </p:txBody>
      </p:sp>
      <p:sp>
        <p:nvSpPr>
          <p:cNvPr id="80" name="Google Shape;80;p16"/>
          <p:cNvSpPr txBox="1">
            <a:spLocks noGrp="1"/>
          </p:cNvSpPr>
          <p:nvPr>
            <p:ph type="body" idx="1"/>
          </p:nvPr>
        </p:nvSpPr>
        <p:spPr>
          <a:xfrm>
            <a:off x="311700" y="1152473"/>
            <a:ext cx="8520600" cy="3673527"/>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To transform non-liner space into linear space.</a:t>
            </a:r>
          </a:p>
          <a:p>
            <a:pPr marL="285750" indent="-285750">
              <a:spcAft>
                <a:spcPts val="1600"/>
              </a:spcAft>
            </a:pPr>
            <a:r>
              <a:rPr lang="en-US" dirty="0" smtClean="0"/>
              <a:t>It takes an input of low dimension and gives output of high dimension.</a:t>
            </a:r>
          </a:p>
          <a:p>
            <a:pPr marL="285750" indent="-285750">
              <a:spcAft>
                <a:spcPts val="1600"/>
              </a:spcAft>
            </a:pPr>
            <a:r>
              <a:rPr lang="en-US" dirty="0" smtClean="0"/>
              <a:t>For linear case, we tend to come up a function like,</a:t>
            </a:r>
          </a:p>
          <a:p>
            <a:pPr marL="0" indent="0" algn="ctr">
              <a:spcAft>
                <a:spcPts val="1600"/>
              </a:spcAft>
              <a:buNone/>
            </a:pPr>
            <a:r>
              <a:rPr lang="en-US" dirty="0" smtClean="0"/>
              <a:t>a1+b1*x1+b2*x2+….&gt;c gives class 1</a:t>
            </a:r>
          </a:p>
          <a:p>
            <a:pPr marL="0" indent="0" algn="ctr">
              <a:spcAft>
                <a:spcPts val="1600"/>
              </a:spcAft>
              <a:buNone/>
            </a:pPr>
            <a:r>
              <a:rPr lang="en-US" dirty="0" smtClean="0"/>
              <a:t>a1+b1*x1+b2*x2+…..&lt;=c gives class 2</a:t>
            </a:r>
          </a:p>
          <a:p>
            <a:pPr marL="285750" indent="-285750">
              <a:spcAft>
                <a:spcPts val="1600"/>
              </a:spcAft>
            </a:pPr>
            <a:r>
              <a:rPr lang="en-US" dirty="0" smtClean="0"/>
              <a:t>One can introduce new variable –like f1=x1^2 and f2=</a:t>
            </a:r>
            <a:r>
              <a:rPr lang="en-US" dirty="0" err="1" smtClean="0"/>
              <a:t>sqrt</a:t>
            </a:r>
            <a:r>
              <a:rPr lang="en-US" dirty="0" smtClean="0"/>
              <a:t>(x2).</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extLst>
      <p:ext uri="{BB962C8B-B14F-4D97-AF65-F5344CB8AC3E}">
        <p14:creationId xmlns:p14="http://schemas.microsoft.com/office/powerpoint/2010/main" val="238586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Kernalization/ Kernel Trick</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01" y="1140884"/>
            <a:ext cx="4285700" cy="3540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2800" y="1140883"/>
            <a:ext cx="4318001" cy="3540125"/>
          </a:xfrm>
          <a:prstGeom prst="rect">
            <a:avLst/>
          </a:prstGeom>
        </p:spPr>
      </p:pic>
    </p:spTree>
    <p:extLst>
      <p:ext uri="{BB962C8B-B14F-4D97-AF65-F5344CB8AC3E}">
        <p14:creationId xmlns:p14="http://schemas.microsoft.com/office/powerpoint/2010/main" val="31005945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Linear Regression</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1717099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Linear Regression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673527"/>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Supervised Learning Algorithm used for prediction of problems. </a:t>
                </a:r>
              </a:p>
              <a:p>
                <a:pPr marL="285750" indent="-285750">
                  <a:spcAft>
                    <a:spcPts val="1600"/>
                  </a:spcAft>
                </a:pPr>
                <a:r>
                  <a:rPr lang="en-US" dirty="0" smtClean="0"/>
                  <a:t>It predict the target by finding the best fit line between the independent and dependent variable.</a:t>
                </a:r>
              </a:p>
              <a:p>
                <a:pPr marL="0" indent="0">
                  <a:spcAft>
                    <a:spcPts val="1600"/>
                  </a:spcAft>
                  <a:buNone/>
                </a:pPr>
                <a:endParaRPr lang="en-US" dirty="0"/>
              </a:p>
              <a:p>
                <a:pPr marL="0" indent="0">
                  <a:spcAft>
                    <a:spcPts val="1600"/>
                  </a:spcAft>
                  <a:buNone/>
                </a:pPr>
                <a:r>
                  <a:rPr lang="en-US" dirty="0" smtClean="0"/>
                  <a:t>Suppose, we have data points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2,10</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4,9</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3,6</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6,6</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8,6</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8,3</m:t>
                        </m:r>
                      </m:e>
                    </m:d>
                    <m:r>
                      <a:rPr lang="en-US" b="0" i="1" smtClean="0">
                        <a:latin typeface="Cambria Math" panose="02040503050406030204" pitchFamily="18" charset="0"/>
                      </a:rPr>
                      <m:t>, (10,2)</m:t>
                    </m:r>
                  </m:oMath>
                </a14:m>
                <a:r>
                  <a:rPr lang="en-US" dirty="0" smtClean="0"/>
                  <a:t>. We, plot these point in graph and then, we try to draw a line which fits the best.</a:t>
                </a:r>
              </a:p>
              <a:p>
                <a:pPr marL="0" indent="0">
                  <a:spcAft>
                    <a:spcPts val="1600"/>
                  </a:spcAft>
                  <a:buNone/>
                </a:pPr>
                <a:r>
                  <a:rPr lang="en-US" dirty="0" smtClean="0"/>
                  <a:t>First, Calculate the Mean value of X and Y as, </a:t>
                </a:r>
              </a:p>
              <a:p>
                <a:pPr marL="0" indent="0">
                  <a:spcAft>
                    <a:spcPts val="1600"/>
                  </a:spcAft>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=5.86 </m:t>
                      </m:r>
                      <m:r>
                        <a:rPr lang="en-US" b="0" i="1" smtClean="0">
                          <a:latin typeface="Cambria Math" panose="02040503050406030204" pitchFamily="18" charset="0"/>
                        </a:rPr>
                        <m:t>𝑎𝑛𝑑</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=6</m:t>
                      </m:r>
                    </m:oMath>
                  </m:oMathPara>
                </a14:m>
                <a:endParaRPr lang="en-US" dirty="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673527"/>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Tree>
    <p:extLst>
      <p:ext uri="{BB962C8B-B14F-4D97-AF65-F5344CB8AC3E}">
        <p14:creationId xmlns:p14="http://schemas.microsoft.com/office/powerpoint/2010/main" val="23388587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Linear Regression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67352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After that, we calculate, slope of the line as,</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e>
                          </m:nary>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e>
                                <m:sup>
                                  <m:r>
                                    <a:rPr lang="en-US" b="0" i="1" smtClean="0">
                                      <a:latin typeface="Cambria Math" panose="02040503050406030204" pitchFamily="18" charset="0"/>
                                    </a:rPr>
                                    <m:t>2</m:t>
                                  </m:r>
                                </m:sup>
                              </m:sSup>
                            </m:e>
                          </m:nary>
                        </m:den>
                      </m:f>
                    </m:oMath>
                  </m:oMathPara>
                </a14:m>
                <a:endParaRPr lang="en-US" dirty="0" smtClean="0"/>
              </a:p>
              <a:p>
                <a:pPr marL="0" indent="0">
                  <a:spcAft>
                    <a:spcPts val="1600"/>
                  </a:spcAft>
                  <a:buNone/>
                </a:pPr>
                <a:r>
                  <a:rPr lang="en-US" dirty="0" smtClean="0"/>
                  <a:t>By calculating this, we get, slope(m)=-0.83.</a:t>
                </a:r>
              </a:p>
              <a:p>
                <a:pPr marL="0" indent="0">
                  <a:spcAft>
                    <a:spcPts val="1600"/>
                  </a:spcAft>
                  <a:buNone/>
                </a:pPr>
                <a:r>
                  <a:rPr lang="en-US" dirty="0" smtClean="0"/>
                  <a:t>Now, we have to calculate the y-intercept of the line as,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𝑚</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=6−</m:t>
                      </m:r>
                      <m:d>
                        <m:dPr>
                          <m:ctrlPr>
                            <a:rPr lang="en-US" b="0" i="1" smtClean="0">
                              <a:latin typeface="Cambria Math" panose="02040503050406030204" pitchFamily="18" charset="0"/>
                            </a:rPr>
                          </m:ctrlPr>
                        </m:dPr>
                        <m:e>
                          <m:r>
                            <a:rPr lang="en-US" b="0" i="1" smtClean="0">
                              <a:latin typeface="Cambria Math" panose="02040503050406030204" pitchFamily="18" charset="0"/>
                            </a:rPr>
                            <m:t>−0.83∗5.86</m:t>
                          </m:r>
                        </m:e>
                      </m:d>
                      <m:r>
                        <a:rPr lang="en-US" b="0" i="1" smtClean="0">
                          <a:latin typeface="Cambria Math" panose="02040503050406030204" pitchFamily="18" charset="0"/>
                        </a:rPr>
                        <m:t>=10.86</m:t>
                      </m:r>
                    </m:oMath>
                  </m:oMathPara>
                </a14:m>
                <a:endParaRPr lang="en-US" dirty="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673527"/>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Tree>
    <p:extLst>
      <p:ext uri="{BB962C8B-B14F-4D97-AF65-F5344CB8AC3E}">
        <p14:creationId xmlns:p14="http://schemas.microsoft.com/office/powerpoint/2010/main" val="7406525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Example of System </a:t>
            </a:r>
            <a:r>
              <a:rPr lang="en" dirty="0"/>
              <a:t>of Linear Equations</a:t>
            </a:r>
            <a:endParaRPr dirty="0"/>
          </a:p>
        </p:txBody>
      </p:sp>
      <mc:AlternateContent xmlns:mc="http://schemas.openxmlformats.org/markup-compatibility/2006" xmlns:a14="http://schemas.microsoft.com/office/drawing/2010/main">
        <mc:Choice Requires="a14">
          <p:sp>
            <p:nvSpPr>
              <p:cNvPr id="73" name="Google Shape;73;p15"/>
              <p:cNvSpPr txBox="1">
                <a:spLocks noGrp="1"/>
              </p:cNvSpPr>
              <p:nvPr>
                <p:ph type="body" idx="1"/>
              </p:nvPr>
            </p:nvSpPr>
            <p:spPr>
              <a:xfrm>
                <a:off x="135082" y="1152475"/>
                <a:ext cx="8697218" cy="3991026"/>
              </a:xfrm>
              <a:prstGeom prst="rect">
                <a:avLst/>
              </a:prstGeom>
            </p:spPr>
            <p:txBody>
              <a:bodyPr spcFirstLastPara="1" wrap="square" lIns="91425" tIns="91425" rIns="91425" bIns="91425" anchor="t" anchorCtr="0">
                <a:noAutofit/>
              </a:bodyPr>
              <a:lstStyle/>
              <a:p>
                <a:pPr marL="114300" indent="0">
                  <a:buNone/>
                </a:pPr>
                <a:r>
                  <a:rPr lang="en-US" dirty="0" smtClean="0"/>
                  <a:t>Q. </a:t>
                </a:r>
                <a:r>
                  <a:rPr lang="en-US" dirty="0"/>
                  <a:t>Suppose that price of 1 ball &amp; 2 bat or 2 ball and 1 bat is 100 units. We need to find price of a ball and a </a:t>
                </a:r>
                <a:r>
                  <a:rPr lang="en-US" dirty="0" smtClean="0"/>
                  <a:t>bat. Suppose </a:t>
                </a:r>
                <a:r>
                  <a:rPr lang="en-US" dirty="0"/>
                  <a:t>the price of a bat is </a:t>
                </a:r>
                <a:r>
                  <a:rPr lang="en-US" dirty="0" err="1" smtClean="0"/>
                  <a:t>Rs</a:t>
                </a:r>
                <a:r>
                  <a:rPr lang="en-US" dirty="0" smtClean="0"/>
                  <a:t>. </a:t>
                </a:r>
                <a:r>
                  <a:rPr lang="en-US" dirty="0"/>
                  <a:t>‘x’ and the price of a ball is </a:t>
                </a:r>
                <a:r>
                  <a:rPr lang="en-US" dirty="0" err="1" smtClean="0"/>
                  <a:t>Rs</a:t>
                </a:r>
                <a:r>
                  <a:rPr lang="en-US" dirty="0" smtClean="0"/>
                  <a:t>. </a:t>
                </a:r>
                <a:r>
                  <a:rPr lang="en-US" dirty="0"/>
                  <a:t>‘y’. Values of ‘x’ and ‘y’ can be anything depending on the situation i.e. ‘x’ and ‘y’ are variables</a:t>
                </a:r>
                <a:r>
                  <a:rPr lang="en-US" dirty="0" smtClean="0"/>
                  <a:t>.</a:t>
                </a:r>
              </a:p>
              <a:p>
                <a:pPr marL="114300" lvl="0" indent="0" algn="l" rtl="0">
                  <a:spcBef>
                    <a:spcPts val="0"/>
                  </a:spcBef>
                  <a:spcAft>
                    <a:spcPts val="0"/>
                  </a:spcAft>
                  <a:buSzPts val="18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=100</m:t>
                      </m:r>
                    </m:oMath>
                  </m:oMathPara>
                </a14:m>
                <a:endParaRPr lang="en-US" b="0" dirty="0" smtClean="0"/>
              </a:p>
              <a:p>
                <a:pPr marL="114300" lvl="0" indent="0" algn="ctr" rtl="0">
                  <a:spcBef>
                    <a:spcPts val="0"/>
                  </a:spcBef>
                  <a:spcAft>
                    <a:spcPts val="0"/>
                  </a:spcAft>
                  <a:buSzPts val="180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+2</m:t>
                      </m:r>
                      <m:r>
                        <a:rPr lang="en-US" b="0" i="1" smtClean="0">
                          <a:latin typeface="Cambria Math" panose="02040503050406030204" pitchFamily="18" charset="0"/>
                        </a:rPr>
                        <m:t>𝑦</m:t>
                      </m:r>
                      <m:r>
                        <a:rPr lang="en-US" b="0" i="1" smtClean="0">
                          <a:latin typeface="Cambria Math" panose="02040503050406030204" pitchFamily="18" charset="0"/>
                        </a:rPr>
                        <m:t>=100</m:t>
                      </m:r>
                    </m:oMath>
                  </m:oMathPara>
                </a14:m>
                <a:endParaRPr lang="en-US" b="0" dirty="0" smtClean="0"/>
              </a:p>
              <a:p>
                <a:pPr marL="114300" lvl="0" indent="0" algn="ctr" rtl="0">
                  <a:spcBef>
                    <a:spcPts val="0"/>
                  </a:spcBef>
                  <a:spcAft>
                    <a:spcPts val="0"/>
                  </a:spcAft>
                  <a:buSzPts val="1800"/>
                  <a:buNone/>
                </a:pPr>
                <a:r>
                  <a:rPr lang="en-US" dirty="0" smtClean="0"/>
                  <a:t>Suppose we have A as feature vector matrix, and X is the unknown matrix that can provides the relationship between the each vector with the output then, we know,</a:t>
                </a:r>
              </a:p>
              <a:p>
                <a:pPr marL="114300" lvl="0" indent="0" algn="ctr" rtl="0">
                  <a:spcBef>
                    <a:spcPts val="0"/>
                  </a:spcBef>
                  <a:spcAft>
                    <a:spcPts val="0"/>
                  </a:spcAft>
                  <a:buSzPts val="1800"/>
                  <a:buNone/>
                </a:pPr>
                <a:r>
                  <a:rPr lang="en-US" dirty="0" smtClean="0"/>
                  <a:t>AX=B</a:t>
                </a:r>
                <a:endParaRPr lang="en-US" b="0" dirty="0" smtClean="0"/>
              </a:p>
              <a:p>
                <a:pPr marL="114300" lvl="0" indent="0" algn="ctr" rtl="0">
                  <a:spcBef>
                    <a:spcPts val="0"/>
                  </a:spcBef>
                  <a:spcAft>
                    <a:spcPts val="0"/>
                  </a:spcAft>
                  <a:buSzPts val="180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00</m:t>
                                </m:r>
                              </m:e>
                            </m:mr>
                            <m:mr>
                              <m:e>
                                <m:r>
                                  <a:rPr lang="en-US" b="0" i="1" smtClean="0">
                                    <a:latin typeface="Cambria Math" panose="02040503050406030204" pitchFamily="18" charset="0"/>
                                  </a:rPr>
                                  <m:t>100</m:t>
                                </m:r>
                              </m:e>
                            </m:mr>
                          </m:m>
                        </m:e>
                      </m:d>
                    </m:oMath>
                  </m:oMathPara>
                </a14:m>
                <a:endParaRPr lang="en-US" b="0" dirty="0" smtClean="0"/>
              </a:p>
              <a:p>
                <a:pPr marL="114300" lvl="0" indent="0" algn="ctr" rtl="0">
                  <a:spcBef>
                    <a:spcPts val="0"/>
                  </a:spcBef>
                  <a:spcAft>
                    <a:spcPts val="0"/>
                  </a:spcAft>
                  <a:buSzPts val="1800"/>
                  <a:buNone/>
                </a:pPr>
                <a:r>
                  <a:rPr lang="en-US" dirty="0" smtClean="0"/>
                  <a:t>Solving above equation gives the values,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𝑥</m:t>
                        </m:r>
                      </m:num>
                      <m:den>
                        <m:r>
                          <a:rPr lang="en-US" b="0" i="1" dirty="0" smtClean="0">
                            <a:latin typeface="Cambria Math" panose="02040503050406030204" pitchFamily="18" charset="0"/>
                          </a:rPr>
                          <m:t>𝑦</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33.3</m:t>
                        </m:r>
                      </m:num>
                      <m:den>
                        <m:r>
                          <a:rPr lang="en-US" b="0" i="1" dirty="0" smtClean="0">
                            <a:latin typeface="Cambria Math" panose="02040503050406030204" pitchFamily="18" charset="0"/>
                          </a:rPr>
                          <m:t>33.3</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1</m:t>
                        </m:r>
                      </m:den>
                    </m:f>
                  </m:oMath>
                </a14:m>
                <a:endParaRPr lang="en-US" dirty="0" smtClean="0"/>
              </a:p>
              <a:p>
                <a:pPr marL="114300" lvl="0" indent="0" algn="l" rtl="0">
                  <a:spcBef>
                    <a:spcPts val="0"/>
                  </a:spcBef>
                  <a:spcAft>
                    <a:spcPts val="0"/>
                  </a:spcAft>
                  <a:buSzPts val="1800"/>
                  <a:buNone/>
                </a:pPr>
                <a:endParaRPr dirty="0"/>
              </a:p>
            </p:txBody>
          </p:sp>
        </mc:Choice>
        <mc:Fallback xmlns="">
          <p:sp>
            <p:nvSpPr>
              <p:cNvPr id="73" name="Google Shape;73;p15"/>
              <p:cNvSpPr txBox="1">
                <a:spLocks noGrp="1" noRot="1" noChangeAspect="1" noMove="1" noResize="1" noEditPoints="1" noAdjustHandles="1" noChangeArrowheads="1" noChangeShapeType="1" noTextEdit="1"/>
              </p:cNvSpPr>
              <p:nvPr>
                <p:ph type="body" idx="1"/>
              </p:nvPr>
            </p:nvSpPr>
            <p:spPr>
              <a:xfrm>
                <a:off x="135082" y="1152475"/>
                <a:ext cx="8697218" cy="3991026"/>
              </a:xfrm>
              <a:prstGeom prst="rect">
                <a:avLst/>
              </a:prstGeom>
              <a:blipFill>
                <a:blip r:embed="rId3"/>
                <a:stretch>
                  <a:fillRect r="-210" b="-153"/>
                </a:stretch>
              </a:blipFill>
            </p:spPr>
            <p:txBody>
              <a:bodyPr/>
              <a:lstStyle/>
              <a:p>
                <a:r>
                  <a:rPr lang="en-US">
                    <a:noFill/>
                  </a:rPr>
                  <a:t> </a:t>
                </a:r>
              </a:p>
            </p:txBody>
          </p:sp>
        </mc:Fallback>
      </mc:AlternateContent>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0210935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Linear Regression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67352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Then, the equation of the line is,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𝑚𝑥</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=−0.83</m:t>
                      </m:r>
                      <m:r>
                        <a:rPr lang="en-US" b="0" i="1" smtClean="0">
                          <a:latin typeface="Cambria Math" panose="02040503050406030204" pitchFamily="18" charset="0"/>
                        </a:rPr>
                        <m:t>𝑥</m:t>
                      </m:r>
                      <m:r>
                        <a:rPr lang="en-US" b="0" i="1" smtClean="0">
                          <a:latin typeface="Cambria Math" panose="02040503050406030204" pitchFamily="18" charset="0"/>
                        </a:rPr>
                        <m:t>+10.86</m:t>
                      </m:r>
                    </m:oMath>
                  </m:oMathPara>
                </a14:m>
                <a:endParaRPr lang="en-US" dirty="0" smtClean="0"/>
              </a:p>
              <a:p>
                <a:pPr marL="0" indent="0">
                  <a:spcAft>
                    <a:spcPts val="1600"/>
                  </a:spcAft>
                  <a:buNone/>
                </a:pPr>
                <a:r>
                  <a:rPr lang="en-US" dirty="0" smtClean="0"/>
                  <a:t>Then, this can predict the target value now.</a:t>
                </a:r>
                <a:endParaRPr lang="en-US" dirty="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673527"/>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6636942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Decision Trees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Tree>
    <p:extLst>
      <p:ext uri="{BB962C8B-B14F-4D97-AF65-F5344CB8AC3E}">
        <p14:creationId xmlns:p14="http://schemas.microsoft.com/office/powerpoint/2010/main" val="28649131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Decision Trees</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528535"/>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Supervised Learning Algorithm used for classification and regression. </a:t>
                </a:r>
              </a:p>
              <a:p>
                <a:pPr marL="285750" indent="-285750">
                  <a:spcAft>
                    <a:spcPts val="1600"/>
                  </a:spcAft>
                </a:pPr>
                <a:r>
                  <a:rPr lang="en-US" dirty="0" smtClean="0"/>
                  <a:t>The goal is to create a model that predicts the value of a target variable by learning simple decision rule inferred from the data features.</a:t>
                </a:r>
              </a:p>
              <a:p>
                <a:pPr marL="285750" indent="-285750">
                  <a:spcAft>
                    <a:spcPts val="1600"/>
                  </a:spcAft>
                </a:pPr>
                <a:r>
                  <a:rPr lang="en-US" dirty="0" smtClean="0"/>
                  <a:t>To build the Decision Trees, it involves following important formulas as given below,</a:t>
                </a:r>
              </a:p>
              <a:p>
                <a:pPr marL="0" indent="0">
                  <a:spcAft>
                    <a:spcPts val="1600"/>
                  </a:spcAft>
                  <a:buNone/>
                </a:pPr>
                <a:r>
                  <a:rPr lang="en-US" dirty="0" smtClean="0"/>
                  <a:t>Information Gain:</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𝑝</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den>
                          </m:f>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𝑛</m:t>
                          </m:r>
                        </m:num>
                        <m:den>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𝑛</m:t>
                          </m:r>
                        </m:den>
                      </m:f>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2</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𝑛</m:t>
                              </m:r>
                            </m:num>
                            <m:den>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𝑛</m:t>
                              </m:r>
                            </m:den>
                          </m:f>
                        </m:e>
                      </m:d>
                    </m:oMath>
                  </m:oMathPara>
                </a14:m>
                <a:endParaRPr lang="en-US" dirty="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528535"/>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15329861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Decision Trees</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528535"/>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Entropy:</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dirty="0" smtClean="0"/>
              </a:p>
              <a:p>
                <a:pPr marL="0" indent="0">
                  <a:spcAft>
                    <a:spcPts val="1600"/>
                  </a:spcAft>
                  <a:buNone/>
                </a:pPr>
                <a:r>
                  <a:rPr lang="en-US" dirty="0" smtClean="0"/>
                  <a:t>Gain:</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𝐺𝑎𝑖𝑛</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528535"/>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Tree>
    <p:extLst>
      <p:ext uri="{BB962C8B-B14F-4D97-AF65-F5344CB8AC3E}">
        <p14:creationId xmlns:p14="http://schemas.microsoft.com/office/powerpoint/2010/main" val="27901980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Decision Trees</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41" y="1031535"/>
            <a:ext cx="7703507" cy="3649474"/>
          </a:xfrm>
          <a:prstGeom prst="rect">
            <a:avLst/>
          </a:prstGeom>
        </p:spPr>
      </p:pic>
    </p:spTree>
    <p:extLst>
      <p:ext uri="{BB962C8B-B14F-4D97-AF65-F5344CB8AC3E}">
        <p14:creationId xmlns:p14="http://schemas.microsoft.com/office/powerpoint/2010/main" val="5340679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Decision Trees</a:t>
            </a:r>
            <a:endParaRPr dirty="0"/>
          </a:p>
        </p:txBody>
      </p:sp>
      <p:sp>
        <p:nvSpPr>
          <p:cNvPr id="80" name="Google Shape;80;p16"/>
          <p:cNvSpPr txBox="1">
            <a:spLocks noGrp="1"/>
          </p:cNvSpPr>
          <p:nvPr>
            <p:ph type="body" idx="1"/>
          </p:nvPr>
        </p:nvSpPr>
        <p:spPr>
          <a:xfrm>
            <a:off x="311700" y="1152473"/>
            <a:ext cx="8520600" cy="48843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Considered the data set below as, </a:t>
            </a:r>
          </a:p>
          <a:p>
            <a:pPr marL="0" indent="0">
              <a:spcAft>
                <a:spcPts val="1600"/>
              </a:spcAft>
              <a:buNone/>
            </a:pPr>
            <a:endParaRPr lang="en-US"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graphicFrame>
        <p:nvGraphicFramePr>
          <p:cNvPr id="2" name="Table 1"/>
          <p:cNvGraphicFramePr>
            <a:graphicFrameLocks noGrp="1"/>
          </p:cNvGraphicFramePr>
          <p:nvPr>
            <p:extLst>
              <p:ext uri="{D42A27DB-BD31-4B8C-83A1-F6EECF244321}">
                <p14:modId xmlns:p14="http://schemas.microsoft.com/office/powerpoint/2010/main" val="13179824"/>
              </p:ext>
            </p:extLst>
          </p:nvPr>
        </p:nvGraphicFramePr>
        <p:xfrm>
          <a:off x="935276" y="1714289"/>
          <a:ext cx="6096000" cy="296672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2288893595"/>
                    </a:ext>
                  </a:extLst>
                </a:gridCol>
                <a:gridCol w="1524000">
                  <a:extLst>
                    <a:ext uri="{9D8B030D-6E8A-4147-A177-3AD203B41FA5}">
                      <a16:colId xmlns:a16="http://schemas.microsoft.com/office/drawing/2014/main" val="1686037569"/>
                    </a:ext>
                  </a:extLst>
                </a:gridCol>
                <a:gridCol w="1524000">
                  <a:extLst>
                    <a:ext uri="{9D8B030D-6E8A-4147-A177-3AD203B41FA5}">
                      <a16:colId xmlns:a16="http://schemas.microsoft.com/office/drawing/2014/main" val="963182347"/>
                    </a:ext>
                  </a:extLst>
                </a:gridCol>
                <a:gridCol w="1524000">
                  <a:extLst>
                    <a:ext uri="{9D8B030D-6E8A-4147-A177-3AD203B41FA5}">
                      <a16:colId xmlns:a16="http://schemas.microsoft.com/office/drawing/2014/main" val="3429717181"/>
                    </a:ext>
                  </a:extLst>
                </a:gridCol>
              </a:tblGrid>
              <a:tr h="370840">
                <a:tc>
                  <a:txBody>
                    <a:bodyPr/>
                    <a:lstStyle/>
                    <a:p>
                      <a:pPr algn="ctr"/>
                      <a:r>
                        <a:rPr lang="en-US" dirty="0" smtClean="0"/>
                        <a:t>Size</a:t>
                      </a:r>
                      <a:endParaRPr lang="en-US" dirty="0"/>
                    </a:p>
                  </a:txBody>
                  <a:tcPr/>
                </a:tc>
                <a:tc>
                  <a:txBody>
                    <a:bodyPr/>
                    <a:lstStyle/>
                    <a:p>
                      <a:pPr algn="ctr"/>
                      <a:r>
                        <a:rPr lang="en-US" dirty="0" smtClean="0"/>
                        <a:t>Shape</a:t>
                      </a:r>
                      <a:endParaRPr lang="en-US" dirty="0"/>
                    </a:p>
                  </a:txBody>
                  <a:tcPr/>
                </a:tc>
                <a:tc>
                  <a:txBody>
                    <a:bodyPr/>
                    <a:lstStyle/>
                    <a:p>
                      <a:pPr algn="ctr"/>
                      <a:r>
                        <a:rPr lang="en-US" dirty="0" smtClean="0"/>
                        <a:t>Color</a:t>
                      </a:r>
                      <a:endParaRPr lang="en-US" dirty="0"/>
                    </a:p>
                  </a:txBody>
                  <a:tcPr/>
                </a:tc>
                <a:tc>
                  <a:txBody>
                    <a:bodyPr/>
                    <a:lstStyle/>
                    <a:p>
                      <a:pPr algn="ctr"/>
                      <a:r>
                        <a:rPr lang="en-US" dirty="0" smtClean="0"/>
                        <a:t>Choice</a:t>
                      </a:r>
                      <a:endParaRPr lang="en-US" dirty="0"/>
                    </a:p>
                  </a:txBody>
                  <a:tcPr/>
                </a:tc>
                <a:extLst>
                  <a:ext uri="{0D108BD9-81ED-4DB2-BD59-A6C34878D82A}">
                    <a16:rowId xmlns:a16="http://schemas.microsoft.com/office/drawing/2014/main" val="2468142801"/>
                  </a:ext>
                </a:extLst>
              </a:tr>
              <a:tr h="370840">
                <a:tc>
                  <a:txBody>
                    <a:bodyPr/>
                    <a:lstStyle/>
                    <a:p>
                      <a:pPr algn="ctr"/>
                      <a:r>
                        <a:rPr lang="en-US" dirty="0" smtClean="0">
                          <a:solidFill>
                            <a:schemeClr val="bg1"/>
                          </a:solidFill>
                        </a:rPr>
                        <a:t>M</a:t>
                      </a:r>
                      <a:endParaRPr lang="en-US" dirty="0">
                        <a:solidFill>
                          <a:schemeClr val="bg1"/>
                        </a:solidFill>
                      </a:endParaRPr>
                    </a:p>
                  </a:txBody>
                  <a:tcPr/>
                </a:tc>
                <a:tc>
                  <a:txBody>
                    <a:bodyPr/>
                    <a:lstStyle/>
                    <a:p>
                      <a:pPr algn="ctr"/>
                      <a:r>
                        <a:rPr lang="en-US" dirty="0" smtClean="0">
                          <a:solidFill>
                            <a:schemeClr val="bg1"/>
                          </a:solidFill>
                        </a:rPr>
                        <a:t>Brick</a:t>
                      </a:r>
                      <a:endParaRPr lang="en-US" dirty="0">
                        <a:solidFill>
                          <a:schemeClr val="bg1"/>
                        </a:solidFill>
                      </a:endParaRPr>
                    </a:p>
                  </a:txBody>
                  <a:tcPr/>
                </a:tc>
                <a:tc>
                  <a:txBody>
                    <a:bodyPr/>
                    <a:lstStyle/>
                    <a:p>
                      <a:pPr algn="ctr"/>
                      <a:r>
                        <a:rPr lang="en-US" dirty="0" smtClean="0">
                          <a:solidFill>
                            <a:schemeClr val="bg1"/>
                          </a:solidFill>
                        </a:rPr>
                        <a:t>Blue</a:t>
                      </a:r>
                      <a:endParaRPr lang="en-US" dirty="0">
                        <a:solidFill>
                          <a:schemeClr val="bg1"/>
                        </a:solidFill>
                      </a:endParaRPr>
                    </a:p>
                  </a:txBody>
                  <a:tcPr/>
                </a:tc>
                <a:tc>
                  <a:txBody>
                    <a:bodyPr/>
                    <a:lstStyle/>
                    <a:p>
                      <a:pPr algn="ctr"/>
                      <a:r>
                        <a:rPr lang="en-US" dirty="0" smtClean="0">
                          <a:solidFill>
                            <a:schemeClr val="bg1"/>
                          </a:solidFill>
                        </a:rPr>
                        <a:t>Yes</a:t>
                      </a:r>
                      <a:endParaRPr lang="en-US" dirty="0">
                        <a:solidFill>
                          <a:schemeClr val="bg1"/>
                        </a:solidFill>
                      </a:endParaRPr>
                    </a:p>
                  </a:txBody>
                  <a:tcPr/>
                </a:tc>
                <a:extLst>
                  <a:ext uri="{0D108BD9-81ED-4DB2-BD59-A6C34878D82A}">
                    <a16:rowId xmlns:a16="http://schemas.microsoft.com/office/drawing/2014/main" val="369546772"/>
                  </a:ext>
                </a:extLst>
              </a:tr>
              <a:tr h="370840">
                <a:tc>
                  <a:txBody>
                    <a:bodyPr/>
                    <a:lstStyle/>
                    <a:p>
                      <a:pPr algn="ctr"/>
                      <a:r>
                        <a:rPr lang="en-US" dirty="0" smtClean="0">
                          <a:solidFill>
                            <a:schemeClr val="bg1"/>
                          </a:solidFill>
                        </a:rPr>
                        <a:t>S</a:t>
                      </a:r>
                      <a:endParaRPr lang="en-US" dirty="0">
                        <a:solidFill>
                          <a:schemeClr val="bg1"/>
                        </a:solidFill>
                      </a:endParaRPr>
                    </a:p>
                  </a:txBody>
                  <a:tcPr/>
                </a:tc>
                <a:tc>
                  <a:txBody>
                    <a:bodyPr/>
                    <a:lstStyle/>
                    <a:p>
                      <a:pPr algn="ctr"/>
                      <a:r>
                        <a:rPr lang="en-US" dirty="0" smtClean="0">
                          <a:solidFill>
                            <a:schemeClr val="bg1"/>
                          </a:solidFill>
                        </a:rPr>
                        <a:t>Wedge</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No</a:t>
                      </a:r>
                      <a:endParaRPr lang="en-US" dirty="0">
                        <a:solidFill>
                          <a:schemeClr val="bg1"/>
                        </a:solidFill>
                      </a:endParaRPr>
                    </a:p>
                  </a:txBody>
                  <a:tcPr/>
                </a:tc>
                <a:extLst>
                  <a:ext uri="{0D108BD9-81ED-4DB2-BD59-A6C34878D82A}">
                    <a16:rowId xmlns:a16="http://schemas.microsoft.com/office/drawing/2014/main" val="1849202144"/>
                  </a:ext>
                </a:extLst>
              </a:tr>
              <a:tr h="370840">
                <a:tc>
                  <a:txBody>
                    <a:bodyPr/>
                    <a:lstStyle/>
                    <a:p>
                      <a:pPr algn="ctr"/>
                      <a:r>
                        <a:rPr lang="en-US" dirty="0" smtClean="0">
                          <a:solidFill>
                            <a:schemeClr val="bg1"/>
                          </a:solidFill>
                        </a:rPr>
                        <a:t>L</a:t>
                      </a:r>
                      <a:endParaRPr lang="en-US" dirty="0">
                        <a:solidFill>
                          <a:schemeClr val="bg1"/>
                        </a:solidFill>
                      </a:endParaRPr>
                    </a:p>
                  </a:txBody>
                  <a:tcPr/>
                </a:tc>
                <a:tc>
                  <a:txBody>
                    <a:bodyPr/>
                    <a:lstStyle/>
                    <a:p>
                      <a:pPr algn="ctr"/>
                      <a:r>
                        <a:rPr lang="en-US" dirty="0" smtClean="0">
                          <a:solidFill>
                            <a:schemeClr val="bg1"/>
                          </a:solidFill>
                        </a:rPr>
                        <a:t>Wedge</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No</a:t>
                      </a:r>
                      <a:endParaRPr lang="en-US" dirty="0">
                        <a:solidFill>
                          <a:schemeClr val="bg1"/>
                        </a:solidFill>
                      </a:endParaRPr>
                    </a:p>
                  </a:txBody>
                  <a:tcPr/>
                </a:tc>
                <a:extLst>
                  <a:ext uri="{0D108BD9-81ED-4DB2-BD59-A6C34878D82A}">
                    <a16:rowId xmlns:a16="http://schemas.microsoft.com/office/drawing/2014/main" val="2371762653"/>
                  </a:ext>
                </a:extLst>
              </a:tr>
              <a:tr h="370840">
                <a:tc>
                  <a:txBody>
                    <a:bodyPr/>
                    <a:lstStyle/>
                    <a:p>
                      <a:pPr algn="ctr"/>
                      <a:r>
                        <a:rPr lang="en-US" dirty="0" smtClean="0">
                          <a:solidFill>
                            <a:schemeClr val="bg1"/>
                          </a:solidFill>
                        </a:rPr>
                        <a:t>S</a:t>
                      </a:r>
                      <a:endParaRPr lang="en-US" dirty="0">
                        <a:solidFill>
                          <a:schemeClr val="bg1"/>
                        </a:solidFill>
                      </a:endParaRPr>
                    </a:p>
                  </a:txBody>
                  <a:tcPr/>
                </a:tc>
                <a:tc>
                  <a:txBody>
                    <a:bodyPr/>
                    <a:lstStyle/>
                    <a:p>
                      <a:pPr algn="ctr"/>
                      <a:r>
                        <a:rPr lang="en-US" dirty="0" smtClean="0">
                          <a:solidFill>
                            <a:schemeClr val="bg1"/>
                          </a:solidFill>
                        </a:rPr>
                        <a:t>Sphere</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Yes</a:t>
                      </a:r>
                      <a:endParaRPr lang="en-US" dirty="0">
                        <a:solidFill>
                          <a:schemeClr val="bg1"/>
                        </a:solidFill>
                      </a:endParaRPr>
                    </a:p>
                  </a:txBody>
                  <a:tcPr/>
                </a:tc>
                <a:extLst>
                  <a:ext uri="{0D108BD9-81ED-4DB2-BD59-A6C34878D82A}">
                    <a16:rowId xmlns:a16="http://schemas.microsoft.com/office/drawing/2014/main" val="995931584"/>
                  </a:ext>
                </a:extLst>
              </a:tr>
              <a:tr h="370840">
                <a:tc>
                  <a:txBody>
                    <a:bodyPr/>
                    <a:lstStyle/>
                    <a:p>
                      <a:pPr algn="ctr"/>
                      <a:r>
                        <a:rPr lang="en-US" dirty="0" smtClean="0">
                          <a:solidFill>
                            <a:schemeClr val="bg1"/>
                          </a:solidFill>
                        </a:rPr>
                        <a:t>L</a:t>
                      </a:r>
                      <a:endParaRPr lang="en-US" dirty="0">
                        <a:solidFill>
                          <a:schemeClr val="bg1"/>
                        </a:solidFill>
                      </a:endParaRPr>
                    </a:p>
                  </a:txBody>
                  <a:tcPr/>
                </a:tc>
                <a:tc>
                  <a:txBody>
                    <a:bodyPr/>
                    <a:lstStyle/>
                    <a:p>
                      <a:pPr algn="ctr"/>
                      <a:r>
                        <a:rPr lang="en-US" dirty="0" smtClean="0">
                          <a:solidFill>
                            <a:schemeClr val="bg1"/>
                          </a:solidFill>
                        </a:rPr>
                        <a:t>Pillar</a:t>
                      </a:r>
                      <a:endParaRPr lang="en-US" dirty="0">
                        <a:solidFill>
                          <a:schemeClr val="bg1"/>
                        </a:solidFill>
                      </a:endParaRPr>
                    </a:p>
                  </a:txBody>
                  <a:tcPr/>
                </a:tc>
                <a:tc>
                  <a:txBody>
                    <a:bodyPr/>
                    <a:lstStyle/>
                    <a:p>
                      <a:pPr algn="ctr"/>
                      <a:r>
                        <a:rPr lang="en-US" dirty="0" smtClean="0">
                          <a:solidFill>
                            <a:schemeClr val="bg1"/>
                          </a:solidFill>
                        </a:rPr>
                        <a:t>Green</a:t>
                      </a:r>
                      <a:endParaRPr lang="en-US" dirty="0">
                        <a:solidFill>
                          <a:schemeClr val="bg1"/>
                        </a:solidFill>
                      </a:endParaRPr>
                    </a:p>
                  </a:txBody>
                  <a:tcPr/>
                </a:tc>
                <a:tc>
                  <a:txBody>
                    <a:bodyPr/>
                    <a:lstStyle/>
                    <a:p>
                      <a:pPr algn="ctr"/>
                      <a:r>
                        <a:rPr lang="en-US" dirty="0" smtClean="0">
                          <a:solidFill>
                            <a:schemeClr val="bg1"/>
                          </a:solidFill>
                        </a:rPr>
                        <a:t>Yes</a:t>
                      </a:r>
                      <a:endParaRPr lang="en-US" dirty="0">
                        <a:solidFill>
                          <a:schemeClr val="bg1"/>
                        </a:solidFill>
                      </a:endParaRPr>
                    </a:p>
                  </a:txBody>
                  <a:tcPr/>
                </a:tc>
                <a:extLst>
                  <a:ext uri="{0D108BD9-81ED-4DB2-BD59-A6C34878D82A}">
                    <a16:rowId xmlns:a16="http://schemas.microsoft.com/office/drawing/2014/main" val="3679248052"/>
                  </a:ext>
                </a:extLst>
              </a:tr>
              <a:tr h="370840">
                <a:tc>
                  <a:txBody>
                    <a:bodyPr/>
                    <a:lstStyle/>
                    <a:p>
                      <a:pPr algn="ctr"/>
                      <a:r>
                        <a:rPr lang="en-US" dirty="0" smtClean="0">
                          <a:solidFill>
                            <a:schemeClr val="bg1"/>
                          </a:solidFill>
                        </a:rPr>
                        <a:t>L</a:t>
                      </a:r>
                      <a:endParaRPr lang="en-US" dirty="0">
                        <a:solidFill>
                          <a:schemeClr val="bg1"/>
                        </a:solidFill>
                      </a:endParaRPr>
                    </a:p>
                  </a:txBody>
                  <a:tcPr/>
                </a:tc>
                <a:tc>
                  <a:txBody>
                    <a:bodyPr/>
                    <a:lstStyle/>
                    <a:p>
                      <a:pPr algn="ctr"/>
                      <a:r>
                        <a:rPr lang="en-US" dirty="0" smtClean="0">
                          <a:solidFill>
                            <a:schemeClr val="bg1"/>
                          </a:solidFill>
                        </a:rPr>
                        <a:t>Pillar</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No</a:t>
                      </a:r>
                    </a:p>
                  </a:txBody>
                  <a:tcPr/>
                </a:tc>
                <a:extLst>
                  <a:ext uri="{0D108BD9-81ED-4DB2-BD59-A6C34878D82A}">
                    <a16:rowId xmlns:a16="http://schemas.microsoft.com/office/drawing/2014/main" val="766817340"/>
                  </a:ext>
                </a:extLst>
              </a:tr>
              <a:tr h="370840">
                <a:tc>
                  <a:txBody>
                    <a:bodyPr/>
                    <a:lstStyle/>
                    <a:p>
                      <a:pPr algn="ctr"/>
                      <a:r>
                        <a:rPr lang="en-US" dirty="0" smtClean="0">
                          <a:solidFill>
                            <a:schemeClr val="bg1"/>
                          </a:solidFill>
                        </a:rPr>
                        <a:t>L</a:t>
                      </a:r>
                      <a:endParaRPr lang="en-US" dirty="0">
                        <a:solidFill>
                          <a:schemeClr val="bg1"/>
                        </a:solidFill>
                      </a:endParaRPr>
                    </a:p>
                  </a:txBody>
                  <a:tcPr/>
                </a:tc>
                <a:tc>
                  <a:txBody>
                    <a:bodyPr/>
                    <a:lstStyle/>
                    <a:p>
                      <a:pPr algn="ctr"/>
                      <a:r>
                        <a:rPr lang="en-US" dirty="0" smtClean="0">
                          <a:solidFill>
                            <a:schemeClr val="bg1"/>
                          </a:solidFill>
                        </a:rPr>
                        <a:t>Sphere</a:t>
                      </a:r>
                      <a:endParaRPr lang="en-US" dirty="0">
                        <a:solidFill>
                          <a:schemeClr val="bg1"/>
                        </a:solidFill>
                      </a:endParaRPr>
                    </a:p>
                  </a:txBody>
                  <a:tcPr/>
                </a:tc>
                <a:tc>
                  <a:txBody>
                    <a:bodyPr/>
                    <a:lstStyle/>
                    <a:p>
                      <a:pPr algn="ctr"/>
                      <a:r>
                        <a:rPr lang="en-US" dirty="0" smtClean="0">
                          <a:solidFill>
                            <a:schemeClr val="bg1"/>
                          </a:solidFill>
                        </a:rPr>
                        <a:t>Green</a:t>
                      </a:r>
                      <a:endParaRPr lang="en-US" dirty="0">
                        <a:solidFill>
                          <a:schemeClr val="bg1"/>
                        </a:solidFill>
                      </a:endParaRPr>
                    </a:p>
                  </a:txBody>
                  <a:tcPr/>
                </a:tc>
                <a:tc>
                  <a:txBody>
                    <a:bodyPr/>
                    <a:lstStyle/>
                    <a:p>
                      <a:pPr algn="ctr"/>
                      <a:r>
                        <a:rPr lang="en-US" dirty="0" smtClean="0">
                          <a:solidFill>
                            <a:schemeClr val="bg1"/>
                          </a:solidFill>
                        </a:rPr>
                        <a:t>Yes</a:t>
                      </a:r>
                      <a:endParaRPr lang="en-US" dirty="0">
                        <a:solidFill>
                          <a:schemeClr val="bg1"/>
                        </a:solidFill>
                      </a:endParaRPr>
                    </a:p>
                  </a:txBody>
                  <a:tcPr/>
                </a:tc>
                <a:extLst>
                  <a:ext uri="{0D108BD9-81ED-4DB2-BD59-A6C34878D82A}">
                    <a16:rowId xmlns:a16="http://schemas.microsoft.com/office/drawing/2014/main" val="141755839"/>
                  </a:ext>
                </a:extLst>
              </a:tr>
            </a:tbl>
          </a:graphicData>
        </a:graphic>
      </p:graphicFrame>
    </p:spTree>
    <p:extLst>
      <p:ext uri="{BB962C8B-B14F-4D97-AF65-F5344CB8AC3E}">
        <p14:creationId xmlns:p14="http://schemas.microsoft.com/office/powerpoint/2010/main" val="31658955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Decision Trees</a:t>
            </a:r>
            <a:endParaRPr dirty="0"/>
          </a:p>
        </p:txBody>
      </p:sp>
      <p:sp>
        <p:nvSpPr>
          <p:cNvPr id="80" name="Google Shape;80;p16"/>
          <p:cNvSpPr txBox="1">
            <a:spLocks noGrp="1"/>
          </p:cNvSpPr>
          <p:nvPr>
            <p:ph type="body" idx="1"/>
          </p:nvPr>
        </p:nvSpPr>
        <p:spPr>
          <a:xfrm>
            <a:off x="311700" y="1152473"/>
            <a:ext cx="8520600" cy="171598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Here, Suppose Target Class is Choice. Then,  Class “Yes” (p) = 4 and Class “No” (n) =3</a:t>
            </a:r>
          </a:p>
          <a:p>
            <a:pPr marL="0" indent="0">
              <a:spcAft>
                <a:spcPts val="1600"/>
              </a:spcAft>
              <a:buNone/>
            </a:pPr>
            <a:r>
              <a:rPr lang="en-US" dirty="0" smtClean="0"/>
              <a:t>Using the above formula, we know, I(p, n) = I(4,3) =0.985. Here, Target Information is gained. </a:t>
            </a:r>
          </a:p>
          <a:p>
            <a:pPr marL="0" indent="0">
              <a:spcAft>
                <a:spcPts val="1600"/>
              </a:spcAft>
              <a:buNone/>
            </a:pPr>
            <a:r>
              <a:rPr lang="en-US" dirty="0" smtClean="0"/>
              <a:t>Now, We will calculate the entropy and gain each feature, </a:t>
            </a:r>
          </a:p>
          <a:p>
            <a:pPr marL="0" indent="0">
              <a:spcAft>
                <a:spcPts val="1600"/>
              </a:spcAft>
              <a:buNone/>
            </a:pPr>
            <a:endParaRPr lang="en-US" dirty="0" smtClean="0"/>
          </a:p>
          <a:p>
            <a:pPr marL="0" indent="0">
              <a:spcAft>
                <a:spcPts val="1600"/>
              </a:spcAft>
              <a:buNone/>
            </a:pPr>
            <a:endParaRPr lang="en-US"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951936642"/>
                  </p:ext>
                </p:extLst>
              </p:nvPr>
            </p:nvGraphicFramePr>
            <p:xfrm>
              <a:off x="972855" y="3033054"/>
              <a:ext cx="6096000" cy="148336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573940995"/>
                        </a:ext>
                      </a:extLst>
                    </a:gridCol>
                    <a:gridCol w="1524000">
                      <a:extLst>
                        <a:ext uri="{9D8B030D-6E8A-4147-A177-3AD203B41FA5}">
                          <a16:colId xmlns:a16="http://schemas.microsoft.com/office/drawing/2014/main" val="1118151753"/>
                        </a:ext>
                      </a:extLst>
                    </a:gridCol>
                    <a:gridCol w="1524000">
                      <a:extLst>
                        <a:ext uri="{9D8B030D-6E8A-4147-A177-3AD203B41FA5}">
                          <a16:colId xmlns:a16="http://schemas.microsoft.com/office/drawing/2014/main" val="2505484315"/>
                        </a:ext>
                      </a:extLst>
                    </a:gridCol>
                    <a:gridCol w="1524000">
                      <a:extLst>
                        <a:ext uri="{9D8B030D-6E8A-4147-A177-3AD203B41FA5}">
                          <a16:colId xmlns:a16="http://schemas.microsoft.com/office/drawing/2014/main" val="2664375099"/>
                        </a:ext>
                      </a:extLst>
                    </a:gridCol>
                  </a:tblGrid>
                  <a:tr h="370840">
                    <a:tc>
                      <a:txBody>
                        <a:bodyPr/>
                        <a:lstStyle/>
                        <a:p>
                          <a:pPr algn="ctr"/>
                          <a:r>
                            <a:rPr lang="en-US" dirty="0" smtClean="0"/>
                            <a:t>Size</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𝒊</m:t>
                                    </m:r>
                                  </m:sub>
                                </m:sSub>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𝒏</m:t>
                                    </m:r>
                                  </m:e>
                                  <m:sub>
                                    <m:r>
                                      <a:rPr lang="en-US" b="1" i="1" smtClean="0">
                                        <a:latin typeface="Cambria Math" panose="02040503050406030204" pitchFamily="18" charset="0"/>
                                      </a:rPr>
                                      <m:t>𝒊</m:t>
                                    </m:r>
                                  </m:sub>
                                </m:sSub>
                              </m:oMath>
                            </m:oMathPara>
                          </a14:m>
                          <a:endParaRPr lang="en-US" dirty="0"/>
                        </a:p>
                      </a:txBody>
                      <a:tcPr/>
                    </a:tc>
                    <a:tc>
                      <a:txBody>
                        <a:bodyPr/>
                        <a:lstStyle/>
                        <a:p>
                          <a:pPr algn="ctr"/>
                          <a:r>
                            <a:rPr lang="en-US" dirty="0" smtClean="0"/>
                            <a:t>I(</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𝒏</m:t>
                                  </m:r>
                                </m:e>
                                <m:sub>
                                  <m:r>
                                    <a:rPr lang="en-US" b="1" i="1" smtClean="0">
                                      <a:latin typeface="Cambria Math" panose="02040503050406030204" pitchFamily="18" charset="0"/>
                                    </a:rPr>
                                    <m:t>𝒊</m:t>
                                  </m:r>
                                </m:sub>
                              </m:sSub>
                            </m:oMath>
                          </a14:m>
                          <a:r>
                            <a:rPr lang="en-US" dirty="0" smtClean="0"/>
                            <a:t>)</a:t>
                          </a:r>
                          <a:endParaRPr lang="en-US" dirty="0"/>
                        </a:p>
                      </a:txBody>
                      <a:tcPr/>
                    </a:tc>
                    <a:extLst>
                      <a:ext uri="{0D108BD9-81ED-4DB2-BD59-A6C34878D82A}">
                        <a16:rowId xmlns:a16="http://schemas.microsoft.com/office/drawing/2014/main" val="2599951535"/>
                      </a:ext>
                    </a:extLst>
                  </a:tr>
                  <a:tr h="370840">
                    <a:tc>
                      <a:txBody>
                        <a:bodyPr/>
                        <a:lstStyle/>
                        <a:p>
                          <a:pPr algn="ctr"/>
                          <a:r>
                            <a:rPr lang="en-US" dirty="0" smtClean="0">
                              <a:solidFill>
                                <a:schemeClr val="bg1"/>
                              </a:solidFill>
                            </a:rPr>
                            <a:t>S</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4159529622"/>
                      </a:ext>
                    </a:extLst>
                  </a:tr>
                  <a:tr h="370840">
                    <a:tc>
                      <a:txBody>
                        <a:bodyPr/>
                        <a:lstStyle/>
                        <a:p>
                          <a:pPr algn="ctr"/>
                          <a:r>
                            <a:rPr lang="en-US" dirty="0" smtClean="0">
                              <a:solidFill>
                                <a:schemeClr val="bg1"/>
                              </a:solidFill>
                            </a:rPr>
                            <a:t>M</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1720041569"/>
                      </a:ext>
                    </a:extLst>
                  </a:tr>
                  <a:tr h="370840">
                    <a:tc>
                      <a:txBody>
                        <a:bodyPr/>
                        <a:lstStyle/>
                        <a:p>
                          <a:pPr algn="ctr"/>
                          <a:r>
                            <a:rPr lang="en-US" dirty="0" smtClean="0">
                              <a:solidFill>
                                <a:schemeClr val="bg1"/>
                              </a:solidFill>
                            </a:rPr>
                            <a:t>L</a:t>
                          </a:r>
                          <a:endParaRPr lang="en-US" dirty="0">
                            <a:solidFill>
                              <a:schemeClr val="bg1"/>
                            </a:solidFill>
                          </a:endParaRPr>
                        </a:p>
                      </a:txBody>
                      <a:tcPr/>
                    </a:tc>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86943591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951936642"/>
                  </p:ext>
                </p:extLst>
              </p:nvPr>
            </p:nvGraphicFramePr>
            <p:xfrm>
              <a:off x="972855" y="3033054"/>
              <a:ext cx="6096000" cy="148336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573940995"/>
                        </a:ext>
                      </a:extLst>
                    </a:gridCol>
                    <a:gridCol w="1524000">
                      <a:extLst>
                        <a:ext uri="{9D8B030D-6E8A-4147-A177-3AD203B41FA5}">
                          <a16:colId xmlns:a16="http://schemas.microsoft.com/office/drawing/2014/main" val="1118151753"/>
                        </a:ext>
                      </a:extLst>
                    </a:gridCol>
                    <a:gridCol w="1524000">
                      <a:extLst>
                        <a:ext uri="{9D8B030D-6E8A-4147-A177-3AD203B41FA5}">
                          <a16:colId xmlns:a16="http://schemas.microsoft.com/office/drawing/2014/main" val="2505484315"/>
                        </a:ext>
                      </a:extLst>
                    </a:gridCol>
                    <a:gridCol w="1524000">
                      <a:extLst>
                        <a:ext uri="{9D8B030D-6E8A-4147-A177-3AD203B41FA5}">
                          <a16:colId xmlns:a16="http://schemas.microsoft.com/office/drawing/2014/main" val="2664375099"/>
                        </a:ext>
                      </a:extLst>
                    </a:gridCol>
                  </a:tblGrid>
                  <a:tr h="370840">
                    <a:tc>
                      <a:txBody>
                        <a:bodyPr/>
                        <a:lstStyle/>
                        <a:p>
                          <a:pPr algn="ctr"/>
                          <a:r>
                            <a:rPr lang="en-US" dirty="0" smtClean="0"/>
                            <a:t>Size</a:t>
                          </a:r>
                          <a:endParaRPr lang="en-US" dirty="0"/>
                        </a:p>
                      </a:txBody>
                      <a:tcPr/>
                    </a:tc>
                    <a:tc>
                      <a:txBody>
                        <a:bodyPr/>
                        <a:lstStyle/>
                        <a:p>
                          <a:endParaRPr lang="en-US"/>
                        </a:p>
                      </a:txBody>
                      <a:tcPr>
                        <a:blipFill>
                          <a:blip r:embed="rId3"/>
                          <a:stretch>
                            <a:fillRect l="-100000" t="-1639" r="-200797" b="-303279"/>
                          </a:stretch>
                        </a:blipFill>
                      </a:tcPr>
                    </a:tc>
                    <a:tc>
                      <a:txBody>
                        <a:bodyPr/>
                        <a:lstStyle/>
                        <a:p>
                          <a:endParaRPr lang="en-US"/>
                        </a:p>
                      </a:txBody>
                      <a:tcPr>
                        <a:blipFill>
                          <a:blip r:embed="rId3"/>
                          <a:stretch>
                            <a:fillRect l="-200800" t="-1639" r="-101600" b="-303279"/>
                          </a:stretch>
                        </a:blipFill>
                      </a:tcPr>
                    </a:tc>
                    <a:tc>
                      <a:txBody>
                        <a:bodyPr/>
                        <a:lstStyle/>
                        <a:p>
                          <a:endParaRPr lang="en-US"/>
                        </a:p>
                      </a:txBody>
                      <a:tcPr>
                        <a:blipFill>
                          <a:blip r:embed="rId3"/>
                          <a:stretch>
                            <a:fillRect l="-300800" t="-1639" r="-1600" b="-303279"/>
                          </a:stretch>
                        </a:blipFill>
                      </a:tcPr>
                    </a:tc>
                    <a:extLst>
                      <a:ext uri="{0D108BD9-81ED-4DB2-BD59-A6C34878D82A}">
                        <a16:rowId xmlns:a16="http://schemas.microsoft.com/office/drawing/2014/main" val="2599951535"/>
                      </a:ext>
                    </a:extLst>
                  </a:tr>
                  <a:tr h="370840">
                    <a:tc>
                      <a:txBody>
                        <a:bodyPr/>
                        <a:lstStyle/>
                        <a:p>
                          <a:pPr algn="ctr"/>
                          <a:r>
                            <a:rPr lang="en-US" dirty="0" smtClean="0">
                              <a:solidFill>
                                <a:schemeClr val="bg1"/>
                              </a:solidFill>
                            </a:rPr>
                            <a:t>S</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4159529622"/>
                      </a:ext>
                    </a:extLst>
                  </a:tr>
                  <a:tr h="370840">
                    <a:tc>
                      <a:txBody>
                        <a:bodyPr/>
                        <a:lstStyle/>
                        <a:p>
                          <a:pPr algn="ctr"/>
                          <a:r>
                            <a:rPr lang="en-US" dirty="0" smtClean="0">
                              <a:solidFill>
                                <a:schemeClr val="bg1"/>
                              </a:solidFill>
                            </a:rPr>
                            <a:t>M</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tc>
                      <a:txBody>
                        <a:bodyPr/>
                        <a:lstStyle/>
                        <a:p>
                          <a:pPr algn="ctr"/>
                          <a:r>
                            <a:rPr lang="en-US" dirty="0" smtClean="0">
                              <a:solidFill>
                                <a:schemeClr val="bg1"/>
                              </a:solidFill>
                            </a:rPr>
                            <a:t>0</a:t>
                          </a:r>
                          <a:endParaRPr lang="en-US" dirty="0">
                            <a:solidFill>
                              <a:schemeClr val="bg1"/>
                            </a:solidFill>
                          </a:endParaRPr>
                        </a:p>
                      </a:txBody>
                      <a:tcPr/>
                    </a:tc>
                    <a:extLst>
                      <a:ext uri="{0D108BD9-81ED-4DB2-BD59-A6C34878D82A}">
                        <a16:rowId xmlns:a16="http://schemas.microsoft.com/office/drawing/2014/main" val="1720041569"/>
                      </a:ext>
                    </a:extLst>
                  </a:tr>
                  <a:tr h="370840">
                    <a:tc>
                      <a:txBody>
                        <a:bodyPr/>
                        <a:lstStyle/>
                        <a:p>
                          <a:pPr algn="ctr"/>
                          <a:r>
                            <a:rPr lang="en-US" dirty="0" smtClean="0">
                              <a:solidFill>
                                <a:schemeClr val="bg1"/>
                              </a:solidFill>
                            </a:rPr>
                            <a:t>L</a:t>
                          </a:r>
                          <a:endParaRPr lang="en-US" dirty="0">
                            <a:solidFill>
                              <a:schemeClr val="bg1"/>
                            </a:solidFill>
                          </a:endParaRPr>
                        </a:p>
                      </a:txBody>
                      <a:tcPr/>
                    </a:tc>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extLst>
                      <a:ext uri="{0D108BD9-81ED-4DB2-BD59-A6C34878D82A}">
                        <a16:rowId xmlns:a16="http://schemas.microsoft.com/office/drawing/2014/main" val="869435913"/>
                      </a:ext>
                    </a:extLst>
                  </a:tr>
                </a:tbl>
              </a:graphicData>
            </a:graphic>
          </p:graphicFrame>
        </mc:Fallback>
      </mc:AlternateContent>
    </p:spTree>
    <p:extLst>
      <p:ext uri="{BB962C8B-B14F-4D97-AF65-F5344CB8AC3E}">
        <p14:creationId xmlns:p14="http://schemas.microsoft.com/office/powerpoint/2010/main" val="41175309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Decision Trees</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528536"/>
              </a:xfrm>
              <a:prstGeom prst="rect">
                <a:avLst/>
              </a:prstGeom>
            </p:spPr>
            <p:txBody>
              <a:bodyPr spcFirstLastPara="1" wrap="square" lIns="91425" tIns="91425" rIns="91425" bIns="91425" anchor="t" anchorCtr="0">
                <a:noAutofit/>
              </a:bodyPr>
              <a:lstStyle/>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𝑆𝑖𝑧𝑒</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7</m:t>
                              </m:r>
                            </m:den>
                          </m:f>
                          <m:r>
                            <a:rPr lang="en-US" b="0" i="1" smtClean="0">
                              <a:latin typeface="Cambria Math" panose="02040503050406030204" pitchFamily="18" charset="0"/>
                            </a:rPr>
                            <m:t>∗1</m:t>
                          </m:r>
                        </m:e>
                      </m:d>
                      <m:r>
                        <a:rPr lang="en-US" b="0" i="1" smtClean="0">
                          <a:latin typeface="Cambria Math" panose="02040503050406030204" pitchFamily="18" charset="0"/>
                        </a:rPr>
                        <m:t>=0.857</m:t>
                      </m:r>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𝐺𝑎𝑖𝑛</m:t>
                      </m:r>
                      <m:d>
                        <m:dPr>
                          <m:ctrlPr>
                            <a:rPr lang="en-US" b="0" i="1" smtClean="0">
                              <a:latin typeface="Cambria Math" panose="02040503050406030204" pitchFamily="18" charset="0"/>
                            </a:rPr>
                          </m:ctrlPr>
                        </m:dPr>
                        <m:e>
                          <m:r>
                            <a:rPr lang="en-US" b="0" i="1" smtClean="0">
                              <a:latin typeface="Cambria Math" panose="02040503050406030204" pitchFamily="18" charset="0"/>
                            </a:rPr>
                            <m:t>𝑆𝑖𝑧𝑒</m:t>
                          </m:r>
                        </m:e>
                      </m:d>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=0.985−0.857=0.128</m:t>
                      </m:r>
                    </m:oMath>
                  </m:oMathPara>
                </a14:m>
                <a:endParaRPr lang="en-US" dirty="0" smtClean="0"/>
              </a:p>
              <a:p>
                <a:pPr marL="0" indent="0">
                  <a:spcAft>
                    <a:spcPts val="1600"/>
                  </a:spcAft>
                  <a:buNone/>
                </a:pPr>
                <a:r>
                  <a:rPr lang="en-US" dirty="0" smtClean="0"/>
                  <a:t>Similarly, </a:t>
                </a:r>
              </a:p>
              <a:p>
                <a:pPr marL="0" indent="0">
                  <a:spcAft>
                    <a:spcPts val="1600"/>
                  </a:spcAft>
                  <a:buNone/>
                </a:pPr>
                <a:r>
                  <a:rPr lang="en-US" dirty="0" smtClean="0"/>
                  <a:t>Gain(Shape)=0.7</a:t>
                </a:r>
              </a:p>
              <a:p>
                <a:pPr marL="0" indent="0">
                  <a:spcAft>
                    <a:spcPts val="1600"/>
                  </a:spcAft>
                  <a:buNone/>
                </a:pPr>
                <a:r>
                  <a:rPr lang="en-US" dirty="0" smtClean="0"/>
                  <a:t>Gain(Color)=0.521</a:t>
                </a:r>
              </a:p>
              <a:p>
                <a:pPr marL="0" indent="0">
                  <a:spcAft>
                    <a:spcPts val="1600"/>
                  </a:spcAft>
                  <a:buNone/>
                </a:pPr>
                <a:r>
                  <a:rPr lang="en-US" dirty="0" smtClean="0"/>
                  <a:t>Thus, Shape gain has highest value. Thus, shape is taken as a root of the decision tree.</a:t>
                </a:r>
              </a:p>
              <a:p>
                <a:pPr marL="0" indent="0">
                  <a:spcAft>
                    <a:spcPts val="1600"/>
                  </a:spcAft>
                  <a:buNone/>
                </a:pPr>
                <a:endParaRPr lang="en-US" dirty="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5285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dirty="0"/>
          </a:p>
        </p:txBody>
      </p:sp>
    </p:spTree>
    <p:extLst>
      <p:ext uri="{BB962C8B-B14F-4D97-AF65-F5344CB8AC3E}">
        <p14:creationId xmlns:p14="http://schemas.microsoft.com/office/powerpoint/2010/main" val="11030770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Decision Trees</a:t>
            </a:r>
            <a:endParaRPr dirty="0"/>
          </a:p>
        </p:txBody>
      </p:sp>
      <p:sp>
        <p:nvSpPr>
          <p:cNvPr id="80" name="Google Shape;80;p16"/>
          <p:cNvSpPr txBox="1">
            <a:spLocks noGrp="1"/>
          </p:cNvSpPr>
          <p:nvPr>
            <p:ph type="body" idx="1"/>
          </p:nvPr>
        </p:nvSpPr>
        <p:spPr>
          <a:xfrm>
            <a:off x="311700" y="1152473"/>
            <a:ext cx="8520600" cy="1327680"/>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Then, it is clearly seen from the data that for brick is Yes, Wedge is No and Sphere is Yes.</a:t>
            </a:r>
          </a:p>
          <a:p>
            <a:pPr marL="0" indent="0">
              <a:spcAft>
                <a:spcPts val="1600"/>
              </a:spcAft>
              <a:buNone/>
            </a:pPr>
            <a:r>
              <a:rPr lang="en-US" dirty="0" smtClean="0"/>
              <a:t>Consider the feature Shape = Pillar,</a:t>
            </a:r>
            <a:r>
              <a:rPr lang="en-US" dirty="0"/>
              <a:t> </a:t>
            </a:r>
            <a:r>
              <a:rPr lang="en-US" dirty="0" smtClean="0"/>
              <a:t>Then,</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dirty="0"/>
          </a:p>
        </p:txBody>
      </p:sp>
      <p:graphicFrame>
        <p:nvGraphicFramePr>
          <p:cNvPr id="2" name="Table 1"/>
          <p:cNvGraphicFramePr>
            <a:graphicFrameLocks noGrp="1"/>
          </p:cNvGraphicFramePr>
          <p:nvPr>
            <p:extLst>
              <p:ext uri="{D42A27DB-BD31-4B8C-83A1-F6EECF244321}">
                <p14:modId xmlns:p14="http://schemas.microsoft.com/office/powerpoint/2010/main" val="1816859805"/>
              </p:ext>
            </p:extLst>
          </p:nvPr>
        </p:nvGraphicFramePr>
        <p:xfrm>
          <a:off x="1173271" y="2614901"/>
          <a:ext cx="6096000" cy="111252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3425851888"/>
                    </a:ext>
                  </a:extLst>
                </a:gridCol>
                <a:gridCol w="1524000">
                  <a:extLst>
                    <a:ext uri="{9D8B030D-6E8A-4147-A177-3AD203B41FA5}">
                      <a16:colId xmlns:a16="http://schemas.microsoft.com/office/drawing/2014/main" val="3315087172"/>
                    </a:ext>
                  </a:extLst>
                </a:gridCol>
                <a:gridCol w="1524000">
                  <a:extLst>
                    <a:ext uri="{9D8B030D-6E8A-4147-A177-3AD203B41FA5}">
                      <a16:colId xmlns:a16="http://schemas.microsoft.com/office/drawing/2014/main" val="998174224"/>
                    </a:ext>
                  </a:extLst>
                </a:gridCol>
                <a:gridCol w="1524000">
                  <a:extLst>
                    <a:ext uri="{9D8B030D-6E8A-4147-A177-3AD203B41FA5}">
                      <a16:colId xmlns:a16="http://schemas.microsoft.com/office/drawing/2014/main" val="2244087792"/>
                    </a:ext>
                  </a:extLst>
                </a:gridCol>
              </a:tblGrid>
              <a:tr h="370840">
                <a:tc>
                  <a:txBody>
                    <a:bodyPr/>
                    <a:lstStyle/>
                    <a:p>
                      <a:pPr algn="ctr"/>
                      <a:r>
                        <a:rPr lang="en-US" dirty="0" smtClean="0"/>
                        <a:t>Size</a:t>
                      </a:r>
                      <a:endParaRPr lang="en-US" dirty="0"/>
                    </a:p>
                  </a:txBody>
                  <a:tcPr/>
                </a:tc>
                <a:tc>
                  <a:txBody>
                    <a:bodyPr/>
                    <a:lstStyle/>
                    <a:p>
                      <a:pPr algn="ctr"/>
                      <a:r>
                        <a:rPr lang="en-US" dirty="0" smtClean="0"/>
                        <a:t>Shape</a:t>
                      </a:r>
                      <a:endParaRPr lang="en-US" dirty="0"/>
                    </a:p>
                  </a:txBody>
                  <a:tcPr/>
                </a:tc>
                <a:tc>
                  <a:txBody>
                    <a:bodyPr/>
                    <a:lstStyle/>
                    <a:p>
                      <a:pPr algn="ctr"/>
                      <a:r>
                        <a:rPr lang="en-US" dirty="0" smtClean="0"/>
                        <a:t>Color</a:t>
                      </a:r>
                      <a:endParaRPr lang="en-US" dirty="0"/>
                    </a:p>
                  </a:txBody>
                  <a:tcPr/>
                </a:tc>
                <a:tc>
                  <a:txBody>
                    <a:bodyPr/>
                    <a:lstStyle/>
                    <a:p>
                      <a:pPr algn="ctr"/>
                      <a:r>
                        <a:rPr lang="en-US" dirty="0" smtClean="0"/>
                        <a:t>Choice</a:t>
                      </a:r>
                      <a:endParaRPr lang="en-US" dirty="0"/>
                    </a:p>
                  </a:txBody>
                  <a:tcPr/>
                </a:tc>
                <a:extLst>
                  <a:ext uri="{0D108BD9-81ED-4DB2-BD59-A6C34878D82A}">
                    <a16:rowId xmlns:a16="http://schemas.microsoft.com/office/drawing/2014/main" val="2954932847"/>
                  </a:ext>
                </a:extLst>
              </a:tr>
              <a:tr h="370840">
                <a:tc>
                  <a:txBody>
                    <a:bodyPr/>
                    <a:lstStyle/>
                    <a:p>
                      <a:pPr algn="ctr"/>
                      <a:r>
                        <a:rPr lang="en-US" dirty="0" smtClean="0">
                          <a:solidFill>
                            <a:schemeClr val="bg1"/>
                          </a:solidFill>
                        </a:rPr>
                        <a:t>L</a:t>
                      </a:r>
                      <a:endParaRPr lang="en-US" dirty="0">
                        <a:solidFill>
                          <a:schemeClr val="bg1"/>
                        </a:solidFill>
                      </a:endParaRPr>
                    </a:p>
                  </a:txBody>
                  <a:tcPr/>
                </a:tc>
                <a:tc>
                  <a:txBody>
                    <a:bodyPr/>
                    <a:lstStyle/>
                    <a:p>
                      <a:pPr algn="ctr"/>
                      <a:r>
                        <a:rPr lang="en-US" dirty="0" smtClean="0">
                          <a:solidFill>
                            <a:schemeClr val="bg1"/>
                          </a:solidFill>
                        </a:rPr>
                        <a:t>Pillar</a:t>
                      </a:r>
                      <a:endParaRPr lang="en-US" dirty="0">
                        <a:solidFill>
                          <a:schemeClr val="bg1"/>
                        </a:solidFill>
                      </a:endParaRPr>
                    </a:p>
                  </a:txBody>
                  <a:tcPr/>
                </a:tc>
                <a:tc>
                  <a:txBody>
                    <a:bodyPr/>
                    <a:lstStyle/>
                    <a:p>
                      <a:pPr algn="ctr"/>
                      <a:r>
                        <a:rPr lang="en-US" dirty="0" smtClean="0">
                          <a:solidFill>
                            <a:schemeClr val="bg1"/>
                          </a:solidFill>
                        </a:rPr>
                        <a:t>Green</a:t>
                      </a:r>
                      <a:endParaRPr lang="en-US" dirty="0">
                        <a:solidFill>
                          <a:schemeClr val="bg1"/>
                        </a:solidFill>
                      </a:endParaRPr>
                    </a:p>
                  </a:txBody>
                  <a:tcPr/>
                </a:tc>
                <a:tc>
                  <a:txBody>
                    <a:bodyPr/>
                    <a:lstStyle/>
                    <a:p>
                      <a:pPr algn="ctr"/>
                      <a:r>
                        <a:rPr lang="en-US" dirty="0" smtClean="0">
                          <a:solidFill>
                            <a:schemeClr val="bg1"/>
                          </a:solidFill>
                        </a:rPr>
                        <a:t>Yes</a:t>
                      </a:r>
                      <a:endParaRPr lang="en-US" dirty="0">
                        <a:solidFill>
                          <a:schemeClr val="bg1"/>
                        </a:solidFill>
                      </a:endParaRPr>
                    </a:p>
                  </a:txBody>
                  <a:tcPr/>
                </a:tc>
                <a:extLst>
                  <a:ext uri="{0D108BD9-81ED-4DB2-BD59-A6C34878D82A}">
                    <a16:rowId xmlns:a16="http://schemas.microsoft.com/office/drawing/2014/main" val="1405461772"/>
                  </a:ext>
                </a:extLst>
              </a:tr>
              <a:tr h="370840">
                <a:tc>
                  <a:txBody>
                    <a:bodyPr/>
                    <a:lstStyle/>
                    <a:p>
                      <a:pPr algn="ctr"/>
                      <a:r>
                        <a:rPr lang="en-US" dirty="0" smtClean="0">
                          <a:solidFill>
                            <a:schemeClr val="bg1"/>
                          </a:solidFill>
                        </a:rPr>
                        <a:t>L</a:t>
                      </a:r>
                      <a:endParaRPr lang="en-US" dirty="0">
                        <a:solidFill>
                          <a:schemeClr val="bg1"/>
                        </a:solidFill>
                      </a:endParaRPr>
                    </a:p>
                  </a:txBody>
                  <a:tcPr/>
                </a:tc>
                <a:tc>
                  <a:txBody>
                    <a:bodyPr/>
                    <a:lstStyle/>
                    <a:p>
                      <a:pPr algn="ctr"/>
                      <a:r>
                        <a:rPr lang="en-US" dirty="0" smtClean="0">
                          <a:solidFill>
                            <a:schemeClr val="bg1"/>
                          </a:solidFill>
                        </a:rPr>
                        <a:t>Pillar</a:t>
                      </a:r>
                      <a:endParaRPr lang="en-US" dirty="0">
                        <a:solidFill>
                          <a:schemeClr val="bg1"/>
                        </a:solidFill>
                      </a:endParaRPr>
                    </a:p>
                  </a:txBody>
                  <a:tcPr/>
                </a:tc>
                <a:tc>
                  <a:txBody>
                    <a:bodyPr/>
                    <a:lstStyle/>
                    <a:p>
                      <a:pPr algn="ctr"/>
                      <a:r>
                        <a:rPr lang="en-US" dirty="0" smtClean="0">
                          <a:solidFill>
                            <a:schemeClr val="bg1"/>
                          </a:solidFill>
                        </a:rPr>
                        <a:t>Red</a:t>
                      </a:r>
                      <a:endParaRPr lang="en-US" dirty="0">
                        <a:solidFill>
                          <a:schemeClr val="bg1"/>
                        </a:solidFill>
                      </a:endParaRPr>
                    </a:p>
                  </a:txBody>
                  <a:tcPr/>
                </a:tc>
                <a:tc>
                  <a:txBody>
                    <a:bodyPr/>
                    <a:lstStyle/>
                    <a:p>
                      <a:pPr algn="ctr"/>
                      <a:r>
                        <a:rPr lang="en-US" dirty="0" smtClean="0">
                          <a:solidFill>
                            <a:schemeClr val="bg1"/>
                          </a:solidFill>
                        </a:rPr>
                        <a:t>No</a:t>
                      </a:r>
                      <a:endParaRPr lang="en-US" dirty="0">
                        <a:solidFill>
                          <a:schemeClr val="bg1"/>
                        </a:solidFill>
                      </a:endParaRPr>
                    </a:p>
                  </a:txBody>
                  <a:tcPr/>
                </a:tc>
                <a:extLst>
                  <a:ext uri="{0D108BD9-81ED-4DB2-BD59-A6C34878D82A}">
                    <a16:rowId xmlns:a16="http://schemas.microsoft.com/office/drawing/2014/main" val="3364472868"/>
                  </a:ext>
                </a:extLst>
              </a:tr>
            </a:tbl>
          </a:graphicData>
        </a:graphic>
      </p:graphicFrame>
    </p:spTree>
    <p:extLst>
      <p:ext uri="{BB962C8B-B14F-4D97-AF65-F5344CB8AC3E}">
        <p14:creationId xmlns:p14="http://schemas.microsoft.com/office/powerpoint/2010/main" val="31504716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Decision Trees</a:t>
            </a:r>
            <a:endParaRPr dirty="0"/>
          </a:p>
        </p:txBody>
      </p:sp>
      <p:sp>
        <p:nvSpPr>
          <p:cNvPr id="80" name="Google Shape;80;p16"/>
          <p:cNvSpPr txBox="1">
            <a:spLocks noGrp="1"/>
          </p:cNvSpPr>
          <p:nvPr>
            <p:ph type="body" idx="1"/>
          </p:nvPr>
        </p:nvSpPr>
        <p:spPr>
          <a:xfrm>
            <a:off x="244000" y="3549201"/>
            <a:ext cx="8520600" cy="1525407"/>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Now, if we have an unlabeled data X=&lt;</a:t>
            </a:r>
            <a:r>
              <a:rPr lang="en-US" dirty="0" err="1" smtClean="0"/>
              <a:t>S,Pillar,Red</a:t>
            </a:r>
            <a:r>
              <a:rPr lang="en-US" dirty="0" smtClean="0"/>
              <a:t>&gt;, then with the help of tree we can easily say that, </a:t>
            </a:r>
            <a:r>
              <a:rPr lang="en-US" dirty="0" err="1" smtClean="0"/>
              <a:t>Ans</a:t>
            </a:r>
            <a:r>
              <a:rPr lang="en-US" dirty="0" smtClean="0"/>
              <a:t> is No.</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910" y="1017726"/>
            <a:ext cx="4872624" cy="2531476"/>
          </a:xfrm>
          <a:prstGeom prst="rect">
            <a:avLst/>
          </a:prstGeom>
        </p:spPr>
      </p:pic>
    </p:spTree>
    <p:extLst>
      <p:ext uri="{BB962C8B-B14F-4D97-AF65-F5344CB8AC3E}">
        <p14:creationId xmlns:p14="http://schemas.microsoft.com/office/powerpoint/2010/main" val="3504859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System of Linear Equations </a:t>
            </a:r>
            <a:r>
              <a:rPr lang="en" dirty="0"/>
              <a:t>for AI</a:t>
            </a:r>
            <a:endParaRPr dirty="0"/>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To find the ratio of distribution of different quantities on feature vector with respect to the class. It can be used in supervised learning.</a:t>
            </a:r>
          </a:p>
          <a:p>
            <a:pPr marL="285750" indent="-285750">
              <a:spcAft>
                <a:spcPts val="1600"/>
              </a:spcAft>
            </a:pPr>
            <a:r>
              <a:rPr lang="en-US" dirty="0" smtClean="0"/>
              <a:t>We can also find the relationship between the feature vector with respect to the output.</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17" y="2778175"/>
            <a:ext cx="6903027" cy="179070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KNN(K-Nearest Neighbors)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70</a:t>
            </a:fld>
            <a:endParaRPr/>
          </a:p>
        </p:txBody>
      </p:sp>
    </p:spTree>
    <p:extLst>
      <p:ext uri="{BB962C8B-B14F-4D97-AF65-F5344CB8AC3E}">
        <p14:creationId xmlns:p14="http://schemas.microsoft.com/office/powerpoint/2010/main" val="5087115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KNN</a:t>
            </a:r>
            <a:endParaRPr dirty="0"/>
          </a:p>
        </p:txBody>
      </p:sp>
      <p:sp>
        <p:nvSpPr>
          <p:cNvPr id="80" name="Google Shape;80;p16"/>
          <p:cNvSpPr txBox="1">
            <a:spLocks noGrp="1"/>
          </p:cNvSpPr>
          <p:nvPr>
            <p:ph type="body" idx="1"/>
          </p:nvPr>
        </p:nvSpPr>
        <p:spPr>
          <a:xfrm>
            <a:off x="311700" y="1152473"/>
            <a:ext cx="8520600" cy="1528097"/>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Supervised Learning Algorithm used for classification the problem. </a:t>
            </a:r>
          </a:p>
          <a:p>
            <a:pPr marL="285750" indent="-285750">
              <a:spcAft>
                <a:spcPts val="1600"/>
              </a:spcAft>
            </a:pPr>
            <a:r>
              <a:rPr lang="en-US" dirty="0" smtClean="0"/>
              <a:t>When the model is fed with a testing data then, it finds the distance of that point with every other points in the training data which helps to finds the nearest K members for that points.</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418" y="2680570"/>
            <a:ext cx="4181605" cy="2304790"/>
          </a:xfrm>
          <a:prstGeom prst="rect">
            <a:avLst/>
          </a:prstGeom>
        </p:spPr>
      </p:pic>
    </p:spTree>
    <p:extLst>
      <p:ext uri="{BB962C8B-B14F-4D97-AF65-F5344CB8AC3E}">
        <p14:creationId xmlns:p14="http://schemas.microsoft.com/office/powerpoint/2010/main" val="23706646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KNN</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70762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helps to classify the data into a particular group.</a:t>
                </a:r>
              </a:p>
              <a:p>
                <a:pPr marL="285750" indent="-285750">
                  <a:spcAft>
                    <a:spcPts val="1600"/>
                  </a:spcAft>
                </a:pPr>
                <a:r>
                  <a:rPr lang="en-US" dirty="0" smtClean="0"/>
                  <a:t>K means number of nearest neighbors to consider while classifying the new data point. </a:t>
                </a:r>
              </a:p>
              <a:p>
                <a:pPr marL="285750" indent="-285750">
                  <a:spcAft>
                    <a:spcPts val="1600"/>
                  </a:spcAft>
                </a:pPr>
                <a:r>
                  <a:rPr lang="en-US" dirty="0" smtClean="0"/>
                  <a:t>To find this, we have to find the distance. To find it, we have to calculate Euclidean Distance between points.</a:t>
                </a:r>
              </a:p>
              <a:p>
                <a:pPr marL="0" indent="0">
                  <a:spcAft>
                    <a:spcPts val="1600"/>
                  </a:spcAft>
                  <a:buNone/>
                </a:pPr>
                <a:r>
                  <a:rPr lang="en-US" dirty="0" smtClean="0"/>
                  <a:t>Suppose, we have two Points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e>
                    </m:d>
                    <m:r>
                      <a:rPr lang="en-US" b="0" i="1" smtClean="0">
                        <a:latin typeface="Cambria Math" panose="02040503050406030204" pitchFamily="18" charset="0"/>
                      </a:rPr>
                      <m:t>𝑎𝑛𝑑</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e>
                    </m:d>
                  </m:oMath>
                </a14:m>
                <a:r>
                  <a:rPr lang="en-US" dirty="0" smtClean="0"/>
                  <a:t> then,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e>
                            <m:sup>
                              <m:r>
                                <a:rPr lang="en-US" i="1">
                                  <a:latin typeface="Cambria Math" panose="02040503050406030204" pitchFamily="18" charset="0"/>
                                </a:rPr>
                                <m:t>2</m:t>
                              </m:r>
                            </m:sup>
                          </m:sSup>
                        </m:e>
                      </m:rad>
                    </m:oMath>
                  </m:oMathPara>
                </a14:m>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707626"/>
              </a:xfrm>
              <a:prstGeom prst="rect">
                <a:avLst/>
              </a:prstGeom>
              <a:blipFill>
                <a:blip r:embed="rId3"/>
                <a:stretch>
                  <a:fillRect l="-572" r="-143"/>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spTree>
    <p:extLst>
      <p:ext uri="{BB962C8B-B14F-4D97-AF65-F5344CB8AC3E}">
        <p14:creationId xmlns:p14="http://schemas.microsoft.com/office/powerpoint/2010/main" val="32051281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KNN</a:t>
            </a:r>
            <a:endParaRPr dirty="0"/>
          </a:p>
        </p:txBody>
      </p:sp>
      <p:sp>
        <p:nvSpPr>
          <p:cNvPr id="80" name="Google Shape;80;p16"/>
          <p:cNvSpPr txBox="1">
            <a:spLocks noGrp="1"/>
          </p:cNvSpPr>
          <p:nvPr>
            <p:ph type="body" idx="1"/>
          </p:nvPr>
        </p:nvSpPr>
        <p:spPr>
          <a:xfrm>
            <a:off x="311700" y="1152473"/>
            <a:ext cx="8520600" cy="475911"/>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For example, Consider the following data:</a:t>
            </a:r>
          </a:p>
          <a:p>
            <a:pPr marL="0" indent="0">
              <a:spcAft>
                <a:spcPts val="1600"/>
              </a:spcAft>
              <a:buNone/>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graphicFrame>
        <p:nvGraphicFramePr>
          <p:cNvPr id="2" name="Table 1"/>
          <p:cNvGraphicFramePr>
            <a:graphicFrameLocks noGrp="1"/>
          </p:cNvGraphicFramePr>
          <p:nvPr>
            <p:extLst>
              <p:ext uri="{D42A27DB-BD31-4B8C-83A1-F6EECF244321}">
                <p14:modId xmlns:p14="http://schemas.microsoft.com/office/powerpoint/2010/main" val="2155183956"/>
              </p:ext>
            </p:extLst>
          </p:nvPr>
        </p:nvGraphicFramePr>
        <p:xfrm>
          <a:off x="910225" y="1763132"/>
          <a:ext cx="6096000" cy="1854200"/>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3607012050"/>
                    </a:ext>
                  </a:extLst>
                </a:gridCol>
                <a:gridCol w="1524000">
                  <a:extLst>
                    <a:ext uri="{9D8B030D-6E8A-4147-A177-3AD203B41FA5}">
                      <a16:colId xmlns:a16="http://schemas.microsoft.com/office/drawing/2014/main" val="3815476861"/>
                    </a:ext>
                  </a:extLst>
                </a:gridCol>
                <a:gridCol w="1524000">
                  <a:extLst>
                    <a:ext uri="{9D8B030D-6E8A-4147-A177-3AD203B41FA5}">
                      <a16:colId xmlns:a16="http://schemas.microsoft.com/office/drawing/2014/main" val="3245450097"/>
                    </a:ext>
                  </a:extLst>
                </a:gridCol>
                <a:gridCol w="1524000">
                  <a:extLst>
                    <a:ext uri="{9D8B030D-6E8A-4147-A177-3AD203B41FA5}">
                      <a16:colId xmlns:a16="http://schemas.microsoft.com/office/drawing/2014/main" val="3020521422"/>
                    </a:ext>
                  </a:extLst>
                </a:gridCol>
              </a:tblGrid>
              <a:tr h="370840">
                <a:tc>
                  <a:txBody>
                    <a:bodyPr/>
                    <a:lstStyle/>
                    <a:p>
                      <a:pPr algn="ctr"/>
                      <a:r>
                        <a:rPr lang="en-US" dirty="0" smtClean="0">
                          <a:solidFill>
                            <a:schemeClr val="bg1"/>
                          </a:solidFill>
                        </a:rPr>
                        <a:t>SN.</a:t>
                      </a:r>
                      <a:endParaRPr lang="en-US" dirty="0">
                        <a:solidFill>
                          <a:schemeClr val="bg1"/>
                        </a:solidFill>
                      </a:endParaRPr>
                    </a:p>
                  </a:txBody>
                  <a:tcPr/>
                </a:tc>
                <a:tc>
                  <a:txBody>
                    <a:bodyPr/>
                    <a:lstStyle/>
                    <a:p>
                      <a:pPr algn="ctr"/>
                      <a:r>
                        <a:rPr lang="en-US" dirty="0" smtClean="0">
                          <a:solidFill>
                            <a:schemeClr val="bg1"/>
                          </a:solidFill>
                        </a:rPr>
                        <a:t>Acid</a:t>
                      </a:r>
                      <a:r>
                        <a:rPr lang="en-US" baseline="0" dirty="0" smtClean="0">
                          <a:solidFill>
                            <a:schemeClr val="bg1"/>
                          </a:solidFill>
                        </a:rPr>
                        <a:t> Durability</a:t>
                      </a:r>
                      <a:endParaRPr lang="en-US" dirty="0">
                        <a:solidFill>
                          <a:schemeClr val="bg1"/>
                        </a:solidFill>
                      </a:endParaRPr>
                    </a:p>
                  </a:txBody>
                  <a:tcPr/>
                </a:tc>
                <a:tc>
                  <a:txBody>
                    <a:bodyPr/>
                    <a:lstStyle/>
                    <a:p>
                      <a:pPr algn="ctr"/>
                      <a:r>
                        <a:rPr lang="en-US" dirty="0" smtClean="0">
                          <a:solidFill>
                            <a:schemeClr val="bg1"/>
                          </a:solidFill>
                        </a:rPr>
                        <a:t>Strength</a:t>
                      </a:r>
                      <a:endParaRPr lang="en-US" dirty="0">
                        <a:solidFill>
                          <a:schemeClr val="bg1"/>
                        </a:solidFill>
                      </a:endParaRPr>
                    </a:p>
                  </a:txBody>
                  <a:tcPr/>
                </a:tc>
                <a:tc>
                  <a:txBody>
                    <a:bodyPr/>
                    <a:lstStyle/>
                    <a:p>
                      <a:pPr algn="ctr"/>
                      <a:r>
                        <a:rPr lang="en-US" dirty="0" smtClean="0">
                          <a:solidFill>
                            <a:schemeClr val="bg1"/>
                          </a:solidFill>
                        </a:rPr>
                        <a:t>Class</a:t>
                      </a:r>
                      <a:endParaRPr lang="en-US" dirty="0">
                        <a:solidFill>
                          <a:schemeClr val="bg1"/>
                        </a:solidFill>
                      </a:endParaRPr>
                    </a:p>
                  </a:txBody>
                  <a:tcPr/>
                </a:tc>
                <a:extLst>
                  <a:ext uri="{0D108BD9-81ED-4DB2-BD59-A6C34878D82A}">
                    <a16:rowId xmlns:a16="http://schemas.microsoft.com/office/drawing/2014/main" val="426543545"/>
                  </a:ext>
                </a:extLst>
              </a:tr>
              <a:tr h="370840">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Bad</a:t>
                      </a:r>
                      <a:endParaRPr lang="en-US" dirty="0">
                        <a:solidFill>
                          <a:schemeClr val="bg1"/>
                        </a:solidFill>
                      </a:endParaRPr>
                    </a:p>
                  </a:txBody>
                  <a:tcPr/>
                </a:tc>
                <a:extLst>
                  <a:ext uri="{0D108BD9-81ED-4DB2-BD59-A6C34878D82A}">
                    <a16:rowId xmlns:a16="http://schemas.microsoft.com/office/drawing/2014/main" val="478650888"/>
                  </a:ext>
                </a:extLst>
              </a:tr>
              <a:tr h="370840">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Bad</a:t>
                      </a:r>
                      <a:endParaRPr lang="en-US" dirty="0">
                        <a:solidFill>
                          <a:schemeClr val="bg1"/>
                        </a:solidFill>
                      </a:endParaRPr>
                    </a:p>
                  </a:txBody>
                  <a:tcPr/>
                </a:tc>
                <a:extLst>
                  <a:ext uri="{0D108BD9-81ED-4DB2-BD59-A6C34878D82A}">
                    <a16:rowId xmlns:a16="http://schemas.microsoft.com/office/drawing/2014/main" val="2851537634"/>
                  </a:ext>
                </a:extLst>
              </a:tr>
              <a:tr h="370840">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Good</a:t>
                      </a:r>
                      <a:endParaRPr lang="en-US" dirty="0">
                        <a:solidFill>
                          <a:schemeClr val="bg1"/>
                        </a:solidFill>
                      </a:endParaRPr>
                    </a:p>
                  </a:txBody>
                  <a:tcPr/>
                </a:tc>
                <a:extLst>
                  <a:ext uri="{0D108BD9-81ED-4DB2-BD59-A6C34878D82A}">
                    <a16:rowId xmlns:a16="http://schemas.microsoft.com/office/drawing/2014/main" val="3587234091"/>
                  </a:ext>
                </a:extLst>
              </a:tr>
              <a:tr h="370840">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Good</a:t>
                      </a:r>
                      <a:endParaRPr lang="en-US" dirty="0">
                        <a:solidFill>
                          <a:schemeClr val="bg1"/>
                        </a:solidFill>
                      </a:endParaRPr>
                    </a:p>
                  </a:txBody>
                  <a:tcPr/>
                </a:tc>
                <a:extLst>
                  <a:ext uri="{0D108BD9-81ED-4DB2-BD59-A6C34878D82A}">
                    <a16:rowId xmlns:a16="http://schemas.microsoft.com/office/drawing/2014/main" val="610399681"/>
                  </a:ext>
                </a:extLst>
              </a:tr>
            </a:tbl>
          </a:graphicData>
        </a:graphic>
      </p:graphicFrame>
      <p:sp>
        <p:nvSpPr>
          <p:cNvPr id="6" name="Google Shape;80;p16"/>
          <p:cNvSpPr txBox="1">
            <a:spLocks/>
          </p:cNvSpPr>
          <p:nvPr/>
        </p:nvSpPr>
        <p:spPr>
          <a:xfrm>
            <a:off x="311700" y="3752080"/>
            <a:ext cx="8520600" cy="12082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Font typeface="Average"/>
              <a:buNone/>
            </a:pPr>
            <a:r>
              <a:rPr lang="en-US" dirty="0" smtClean="0"/>
              <a:t>Now, consider a test data as, acid durability =3, strength =7 and class =?</a:t>
            </a:r>
          </a:p>
          <a:p>
            <a:pPr marL="0" indent="0">
              <a:spcAft>
                <a:spcPts val="1600"/>
              </a:spcAft>
              <a:buFont typeface="Average"/>
              <a:buNone/>
            </a:pPr>
            <a:r>
              <a:rPr lang="en-US" dirty="0" smtClean="0"/>
              <a:t>Then, calculating the distance as,</a:t>
            </a:r>
          </a:p>
          <a:p>
            <a:pPr marL="0" indent="0">
              <a:spcAft>
                <a:spcPts val="1600"/>
              </a:spcAft>
              <a:buFont typeface="Average"/>
              <a:buNone/>
            </a:pPr>
            <a:endParaRPr lang="en-US" dirty="0" smtClean="0"/>
          </a:p>
        </p:txBody>
      </p:sp>
    </p:spTree>
    <p:extLst>
      <p:ext uri="{BB962C8B-B14F-4D97-AF65-F5344CB8AC3E}">
        <p14:creationId xmlns:p14="http://schemas.microsoft.com/office/powerpoint/2010/main" val="9916354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KNN</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sp>
        <p:nvSpPr>
          <p:cNvPr id="6" name="Google Shape;80;p16"/>
          <p:cNvSpPr txBox="1">
            <a:spLocks/>
          </p:cNvSpPr>
          <p:nvPr/>
        </p:nvSpPr>
        <p:spPr>
          <a:xfrm>
            <a:off x="311700" y="3100727"/>
            <a:ext cx="8520600" cy="12082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Font typeface="Average"/>
              <a:buNone/>
            </a:pPr>
            <a:r>
              <a:rPr lang="en-US" dirty="0" smtClean="0"/>
              <a:t>From the above table, we see that 3</a:t>
            </a:r>
            <a:r>
              <a:rPr lang="en-US" baseline="30000" dirty="0" smtClean="0"/>
              <a:t>rd</a:t>
            </a:r>
            <a:r>
              <a:rPr lang="en-US" dirty="0" smtClean="0"/>
              <a:t> sample is the nearest data for the test data. Hence, we can classify it as good. </a:t>
            </a:r>
          </a:p>
          <a:p>
            <a:pPr marL="0" indent="0">
              <a:spcAft>
                <a:spcPts val="1600"/>
              </a:spcAft>
              <a:buFont typeface="Average"/>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412422089"/>
              </p:ext>
            </p:extLst>
          </p:nvPr>
        </p:nvGraphicFramePr>
        <p:xfrm>
          <a:off x="311699" y="1017725"/>
          <a:ext cx="7792640" cy="1854200"/>
        </p:xfrm>
        <a:graphic>
          <a:graphicData uri="http://schemas.openxmlformats.org/drawingml/2006/table">
            <a:tbl>
              <a:tblPr firstRow="1" bandRow="1">
                <a:tableStyleId>{073A0DAA-6AF3-43AB-8588-CEC1D06C72B9}</a:tableStyleId>
              </a:tblPr>
              <a:tblGrid>
                <a:gridCol w="1558528">
                  <a:extLst>
                    <a:ext uri="{9D8B030D-6E8A-4147-A177-3AD203B41FA5}">
                      <a16:colId xmlns:a16="http://schemas.microsoft.com/office/drawing/2014/main" val="3558821014"/>
                    </a:ext>
                  </a:extLst>
                </a:gridCol>
                <a:gridCol w="1558528">
                  <a:extLst>
                    <a:ext uri="{9D8B030D-6E8A-4147-A177-3AD203B41FA5}">
                      <a16:colId xmlns:a16="http://schemas.microsoft.com/office/drawing/2014/main" val="4012408342"/>
                    </a:ext>
                  </a:extLst>
                </a:gridCol>
                <a:gridCol w="1558528">
                  <a:extLst>
                    <a:ext uri="{9D8B030D-6E8A-4147-A177-3AD203B41FA5}">
                      <a16:colId xmlns:a16="http://schemas.microsoft.com/office/drawing/2014/main" val="4259705523"/>
                    </a:ext>
                  </a:extLst>
                </a:gridCol>
                <a:gridCol w="1558528">
                  <a:extLst>
                    <a:ext uri="{9D8B030D-6E8A-4147-A177-3AD203B41FA5}">
                      <a16:colId xmlns:a16="http://schemas.microsoft.com/office/drawing/2014/main" val="3031333604"/>
                    </a:ext>
                  </a:extLst>
                </a:gridCol>
                <a:gridCol w="1558528">
                  <a:extLst>
                    <a:ext uri="{9D8B030D-6E8A-4147-A177-3AD203B41FA5}">
                      <a16:colId xmlns:a16="http://schemas.microsoft.com/office/drawing/2014/main" val="44000333"/>
                    </a:ext>
                  </a:extLst>
                </a:gridCol>
              </a:tblGrid>
              <a:tr h="370840">
                <a:tc>
                  <a:txBody>
                    <a:bodyPr/>
                    <a:lstStyle/>
                    <a:p>
                      <a:pPr algn="ctr"/>
                      <a:r>
                        <a:rPr lang="en-US" dirty="0" smtClean="0">
                          <a:solidFill>
                            <a:schemeClr val="bg1"/>
                          </a:solidFill>
                        </a:rPr>
                        <a:t>SN.</a:t>
                      </a:r>
                      <a:endParaRPr lang="en-US" dirty="0">
                        <a:solidFill>
                          <a:schemeClr val="bg1"/>
                        </a:solidFill>
                      </a:endParaRPr>
                    </a:p>
                  </a:txBody>
                  <a:tcPr/>
                </a:tc>
                <a:tc>
                  <a:txBody>
                    <a:bodyPr/>
                    <a:lstStyle/>
                    <a:p>
                      <a:pPr algn="ctr"/>
                      <a:r>
                        <a:rPr lang="en-US" dirty="0" smtClean="0">
                          <a:solidFill>
                            <a:schemeClr val="bg1"/>
                          </a:solidFill>
                        </a:rPr>
                        <a:t>Acid Durability</a:t>
                      </a:r>
                      <a:endParaRPr lang="en-US" dirty="0">
                        <a:solidFill>
                          <a:schemeClr val="bg1"/>
                        </a:solidFill>
                      </a:endParaRPr>
                    </a:p>
                  </a:txBody>
                  <a:tcPr/>
                </a:tc>
                <a:tc>
                  <a:txBody>
                    <a:bodyPr/>
                    <a:lstStyle/>
                    <a:p>
                      <a:pPr algn="ctr"/>
                      <a:r>
                        <a:rPr lang="en-US" dirty="0" smtClean="0">
                          <a:solidFill>
                            <a:schemeClr val="bg1"/>
                          </a:solidFill>
                        </a:rPr>
                        <a:t>Strength</a:t>
                      </a:r>
                      <a:endParaRPr lang="en-US" dirty="0">
                        <a:solidFill>
                          <a:schemeClr val="bg1"/>
                        </a:solidFill>
                      </a:endParaRPr>
                    </a:p>
                  </a:txBody>
                  <a:tcPr/>
                </a:tc>
                <a:tc>
                  <a:txBody>
                    <a:bodyPr/>
                    <a:lstStyle/>
                    <a:p>
                      <a:pPr algn="ctr"/>
                      <a:r>
                        <a:rPr lang="en-US" dirty="0" smtClean="0">
                          <a:solidFill>
                            <a:schemeClr val="bg1"/>
                          </a:solidFill>
                        </a:rPr>
                        <a:t>Class</a:t>
                      </a:r>
                      <a:endParaRPr lang="en-US" dirty="0">
                        <a:solidFill>
                          <a:schemeClr val="bg1"/>
                        </a:solidFill>
                      </a:endParaRPr>
                    </a:p>
                  </a:txBody>
                  <a:tcPr/>
                </a:tc>
                <a:tc>
                  <a:txBody>
                    <a:bodyPr/>
                    <a:lstStyle/>
                    <a:p>
                      <a:pPr algn="ctr"/>
                      <a:r>
                        <a:rPr lang="en-US" dirty="0" smtClean="0">
                          <a:solidFill>
                            <a:schemeClr val="bg1"/>
                          </a:solidFill>
                        </a:rPr>
                        <a:t>Distance</a:t>
                      </a:r>
                      <a:endParaRPr lang="en-US" dirty="0">
                        <a:solidFill>
                          <a:schemeClr val="bg1"/>
                        </a:solidFill>
                      </a:endParaRPr>
                    </a:p>
                  </a:txBody>
                  <a:tcPr/>
                </a:tc>
                <a:extLst>
                  <a:ext uri="{0D108BD9-81ED-4DB2-BD59-A6C34878D82A}">
                    <a16:rowId xmlns:a16="http://schemas.microsoft.com/office/drawing/2014/main" val="1395967691"/>
                  </a:ext>
                </a:extLst>
              </a:tr>
              <a:tr h="370840">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Bad</a:t>
                      </a:r>
                      <a:endParaRPr lang="en-US" dirty="0">
                        <a:solidFill>
                          <a:schemeClr val="bg1"/>
                        </a:solidFill>
                      </a:endParaRPr>
                    </a:p>
                  </a:txBody>
                  <a:tcPr/>
                </a:tc>
                <a:tc>
                  <a:txBody>
                    <a:bodyPr/>
                    <a:lstStyle/>
                    <a:p>
                      <a:pPr algn="ctr"/>
                      <a:r>
                        <a:rPr lang="en-US" dirty="0" smtClean="0">
                          <a:solidFill>
                            <a:schemeClr val="bg1"/>
                          </a:solidFill>
                        </a:rPr>
                        <a:t>4</a:t>
                      </a:r>
                      <a:endParaRPr lang="en-US" dirty="0">
                        <a:solidFill>
                          <a:schemeClr val="bg1"/>
                        </a:solidFill>
                      </a:endParaRPr>
                    </a:p>
                  </a:txBody>
                  <a:tcPr/>
                </a:tc>
                <a:extLst>
                  <a:ext uri="{0D108BD9-81ED-4DB2-BD59-A6C34878D82A}">
                    <a16:rowId xmlns:a16="http://schemas.microsoft.com/office/drawing/2014/main" val="3863819090"/>
                  </a:ext>
                </a:extLst>
              </a:tr>
              <a:tr h="370840">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Bad</a:t>
                      </a:r>
                      <a:endParaRPr lang="en-US" dirty="0">
                        <a:solidFill>
                          <a:schemeClr val="bg1"/>
                        </a:solidFill>
                      </a:endParaRPr>
                    </a:p>
                  </a:txBody>
                  <a:tcPr/>
                </a:tc>
                <a:tc>
                  <a:txBody>
                    <a:bodyPr/>
                    <a:lstStyle/>
                    <a:p>
                      <a:pPr algn="ctr"/>
                      <a:r>
                        <a:rPr lang="en-US" dirty="0" smtClean="0">
                          <a:solidFill>
                            <a:schemeClr val="bg1"/>
                          </a:solidFill>
                        </a:rPr>
                        <a:t>5</a:t>
                      </a:r>
                      <a:endParaRPr lang="en-US" dirty="0">
                        <a:solidFill>
                          <a:schemeClr val="bg1"/>
                        </a:solidFill>
                      </a:endParaRPr>
                    </a:p>
                  </a:txBody>
                  <a:tcPr/>
                </a:tc>
                <a:extLst>
                  <a:ext uri="{0D108BD9-81ED-4DB2-BD59-A6C34878D82A}">
                    <a16:rowId xmlns:a16="http://schemas.microsoft.com/office/drawing/2014/main" val="3582324253"/>
                  </a:ext>
                </a:extLst>
              </a:tr>
              <a:tr h="370840">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Good</a:t>
                      </a:r>
                      <a:endParaRPr lang="en-US" dirty="0">
                        <a:solidFill>
                          <a:schemeClr val="bg1"/>
                        </a:solidFill>
                      </a:endParaRPr>
                    </a:p>
                  </a:txBody>
                  <a:tcPr/>
                </a:tc>
                <a:tc>
                  <a:txBody>
                    <a:bodyPr/>
                    <a:lstStyle/>
                    <a:p>
                      <a:pPr algn="ctr"/>
                      <a:r>
                        <a:rPr lang="en-US" dirty="0" smtClean="0">
                          <a:solidFill>
                            <a:schemeClr val="bg1"/>
                          </a:solidFill>
                        </a:rPr>
                        <a:t>3</a:t>
                      </a:r>
                      <a:endParaRPr lang="en-US" dirty="0">
                        <a:solidFill>
                          <a:schemeClr val="bg1"/>
                        </a:solidFill>
                      </a:endParaRPr>
                    </a:p>
                  </a:txBody>
                  <a:tcPr/>
                </a:tc>
                <a:extLst>
                  <a:ext uri="{0D108BD9-81ED-4DB2-BD59-A6C34878D82A}">
                    <a16:rowId xmlns:a16="http://schemas.microsoft.com/office/drawing/2014/main" val="3732128717"/>
                  </a:ext>
                </a:extLst>
              </a:tr>
              <a:tr h="370840">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Good</a:t>
                      </a:r>
                      <a:endParaRPr lang="en-US" dirty="0">
                        <a:solidFill>
                          <a:schemeClr val="bg1"/>
                        </a:solidFill>
                      </a:endParaRPr>
                    </a:p>
                  </a:txBody>
                  <a:tcPr/>
                </a:tc>
                <a:tc>
                  <a:txBody>
                    <a:bodyPr/>
                    <a:lstStyle/>
                    <a:p>
                      <a:pPr algn="ctr"/>
                      <a:r>
                        <a:rPr lang="en-US" dirty="0" smtClean="0">
                          <a:solidFill>
                            <a:schemeClr val="bg1"/>
                          </a:solidFill>
                        </a:rPr>
                        <a:t>3.6</a:t>
                      </a:r>
                      <a:endParaRPr lang="en-US" dirty="0">
                        <a:solidFill>
                          <a:schemeClr val="bg1"/>
                        </a:solidFill>
                      </a:endParaRPr>
                    </a:p>
                  </a:txBody>
                  <a:tcPr/>
                </a:tc>
                <a:extLst>
                  <a:ext uri="{0D108BD9-81ED-4DB2-BD59-A6C34878D82A}">
                    <a16:rowId xmlns:a16="http://schemas.microsoft.com/office/drawing/2014/main" val="3177162795"/>
                  </a:ext>
                </a:extLst>
              </a:tr>
            </a:tbl>
          </a:graphicData>
        </a:graphic>
      </p:graphicFrame>
    </p:spTree>
    <p:extLst>
      <p:ext uri="{BB962C8B-B14F-4D97-AF65-F5344CB8AC3E}">
        <p14:creationId xmlns:p14="http://schemas.microsoft.com/office/powerpoint/2010/main" val="37286295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K-Means Clustering</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75</a:t>
            </a:fld>
            <a:endParaRPr/>
          </a:p>
        </p:txBody>
      </p:sp>
    </p:spTree>
    <p:extLst>
      <p:ext uri="{BB962C8B-B14F-4D97-AF65-F5344CB8AC3E}">
        <p14:creationId xmlns:p14="http://schemas.microsoft.com/office/powerpoint/2010/main" val="21612971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K-Means Clustering</a:t>
            </a:r>
            <a:endParaRPr dirty="0"/>
          </a:p>
        </p:txBody>
      </p:sp>
      <p:sp>
        <p:nvSpPr>
          <p:cNvPr id="80" name="Google Shape;80;p16"/>
          <p:cNvSpPr txBox="1">
            <a:spLocks noGrp="1"/>
          </p:cNvSpPr>
          <p:nvPr>
            <p:ph type="body" idx="1"/>
          </p:nvPr>
        </p:nvSpPr>
        <p:spPr>
          <a:xfrm>
            <a:off x="311700" y="1152473"/>
            <a:ext cx="8520600" cy="1615779"/>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Clustering means grouping of similar data.</a:t>
            </a:r>
          </a:p>
          <a:p>
            <a:pPr marL="285750" indent="-285750">
              <a:spcAft>
                <a:spcPts val="1600"/>
              </a:spcAft>
            </a:pPr>
            <a:r>
              <a:rPr lang="en-US" dirty="0" smtClean="0"/>
              <a:t>First we start picking K random points from data set, then we find distance of each point from every centroid. Then assign point=Ks to those cluster number that is closest to centroid.</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76</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668" y="2715634"/>
            <a:ext cx="2492680" cy="2162175"/>
          </a:xfrm>
          <a:prstGeom prst="rect">
            <a:avLst/>
          </a:prstGeom>
        </p:spPr>
      </p:pic>
    </p:spTree>
    <p:extLst>
      <p:ext uri="{BB962C8B-B14F-4D97-AF65-F5344CB8AC3E}">
        <p14:creationId xmlns:p14="http://schemas.microsoft.com/office/powerpoint/2010/main" val="23591811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K-Means Clustering</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205419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Suppose we have to solve the data using clustering algorithms, we have to determine two cluster based on the data. </a:t>
                </a:r>
                <a:r>
                  <a:rPr lang="en-US" dirty="0"/>
                  <a:t> </a:t>
                </a:r>
                <a:r>
                  <a:rPr lang="en-US" dirty="0" smtClean="0"/>
                  <a:t>Suppose we have,</a:t>
                </a:r>
              </a:p>
              <a:p>
                <a:pPr marL="285750" indent="-285750">
                  <a:spcAft>
                    <a:spcPts val="1600"/>
                  </a:spcAft>
                </a:pPr>
                <a:r>
                  <a:rPr lang="en-US" dirty="0" smtClean="0"/>
                  <a:t>We have to create two cluster i.e.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2054190"/>
              </a:xfrm>
              <a:prstGeom prst="rect">
                <a:avLst/>
              </a:prstGeom>
              <a:blipFill>
                <a:blip r:embed="rId3"/>
                <a:stretch>
                  <a:fillRect l="-429"/>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7879559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K-Means Clustering</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graphicFrame>
        <p:nvGraphicFramePr>
          <p:cNvPr id="3" name="Table 2"/>
          <p:cNvGraphicFramePr>
            <a:graphicFrameLocks noGrp="1"/>
          </p:cNvGraphicFramePr>
          <p:nvPr>
            <p:extLst>
              <p:ext uri="{D42A27DB-BD31-4B8C-83A1-F6EECF244321}">
                <p14:modId xmlns:p14="http://schemas.microsoft.com/office/powerpoint/2010/main" val="3277035024"/>
              </p:ext>
            </p:extLst>
          </p:nvPr>
        </p:nvGraphicFramePr>
        <p:xfrm>
          <a:off x="772437" y="1017725"/>
          <a:ext cx="6993699" cy="3962400"/>
        </p:xfrm>
        <a:graphic>
          <a:graphicData uri="http://schemas.openxmlformats.org/drawingml/2006/table">
            <a:tbl>
              <a:tblPr firstRow="1" bandRow="1">
                <a:tableStyleId>{073A0DAA-6AF3-43AB-8588-CEC1D06C72B9}</a:tableStyleId>
              </a:tblPr>
              <a:tblGrid>
                <a:gridCol w="755738">
                  <a:extLst>
                    <a:ext uri="{9D8B030D-6E8A-4147-A177-3AD203B41FA5}">
                      <a16:colId xmlns:a16="http://schemas.microsoft.com/office/drawing/2014/main" val="1568300900"/>
                    </a:ext>
                  </a:extLst>
                </a:gridCol>
                <a:gridCol w="3056351">
                  <a:extLst>
                    <a:ext uri="{9D8B030D-6E8A-4147-A177-3AD203B41FA5}">
                      <a16:colId xmlns:a16="http://schemas.microsoft.com/office/drawing/2014/main" val="1624791545"/>
                    </a:ext>
                  </a:extLst>
                </a:gridCol>
                <a:gridCol w="3181610">
                  <a:extLst>
                    <a:ext uri="{9D8B030D-6E8A-4147-A177-3AD203B41FA5}">
                      <a16:colId xmlns:a16="http://schemas.microsoft.com/office/drawing/2014/main" val="3561732129"/>
                    </a:ext>
                  </a:extLst>
                </a:gridCol>
              </a:tblGrid>
              <a:tr h="228323">
                <a:tc>
                  <a:txBody>
                    <a:bodyPr/>
                    <a:lstStyle/>
                    <a:p>
                      <a:pPr algn="ctr"/>
                      <a:r>
                        <a:rPr lang="en-US" dirty="0" smtClean="0">
                          <a:solidFill>
                            <a:schemeClr val="bg1"/>
                          </a:solidFill>
                        </a:rPr>
                        <a:t>S.N</a:t>
                      </a:r>
                      <a:endParaRPr lang="en-US" dirty="0">
                        <a:solidFill>
                          <a:schemeClr val="bg1"/>
                        </a:solidFill>
                      </a:endParaRPr>
                    </a:p>
                  </a:txBody>
                  <a:tcPr/>
                </a:tc>
                <a:tc>
                  <a:txBody>
                    <a:bodyPr/>
                    <a:lstStyle/>
                    <a:p>
                      <a:pPr algn="ctr"/>
                      <a:r>
                        <a:rPr lang="en-US" dirty="0" smtClean="0">
                          <a:solidFill>
                            <a:schemeClr val="bg1"/>
                          </a:solidFill>
                        </a:rPr>
                        <a:t>Height</a:t>
                      </a:r>
                      <a:endParaRPr lang="en-US" dirty="0">
                        <a:solidFill>
                          <a:schemeClr val="bg1"/>
                        </a:solidFill>
                      </a:endParaRPr>
                    </a:p>
                  </a:txBody>
                  <a:tcPr/>
                </a:tc>
                <a:tc>
                  <a:txBody>
                    <a:bodyPr/>
                    <a:lstStyle/>
                    <a:p>
                      <a:pPr algn="ctr"/>
                      <a:r>
                        <a:rPr lang="en-US" dirty="0" smtClean="0">
                          <a:solidFill>
                            <a:schemeClr val="bg1"/>
                          </a:solidFill>
                        </a:rPr>
                        <a:t>Weight</a:t>
                      </a:r>
                      <a:endParaRPr lang="en-US" dirty="0">
                        <a:solidFill>
                          <a:schemeClr val="bg1"/>
                        </a:solidFill>
                      </a:endParaRPr>
                    </a:p>
                  </a:txBody>
                  <a:tcPr/>
                </a:tc>
                <a:extLst>
                  <a:ext uri="{0D108BD9-81ED-4DB2-BD59-A6C34878D82A}">
                    <a16:rowId xmlns:a16="http://schemas.microsoft.com/office/drawing/2014/main" val="388569213"/>
                  </a:ext>
                </a:extLst>
              </a:tr>
              <a:tr h="228323">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185</a:t>
                      </a:r>
                      <a:endParaRPr lang="en-US" dirty="0">
                        <a:solidFill>
                          <a:schemeClr val="bg1"/>
                        </a:solidFill>
                      </a:endParaRPr>
                    </a:p>
                  </a:txBody>
                  <a:tcPr/>
                </a:tc>
                <a:tc>
                  <a:txBody>
                    <a:bodyPr/>
                    <a:lstStyle/>
                    <a:p>
                      <a:pPr algn="ctr"/>
                      <a:r>
                        <a:rPr lang="en-US" dirty="0" smtClean="0">
                          <a:solidFill>
                            <a:schemeClr val="bg1"/>
                          </a:solidFill>
                        </a:rPr>
                        <a:t>72</a:t>
                      </a:r>
                      <a:endParaRPr lang="en-US" dirty="0">
                        <a:solidFill>
                          <a:schemeClr val="bg1"/>
                        </a:solidFill>
                      </a:endParaRPr>
                    </a:p>
                  </a:txBody>
                  <a:tcPr/>
                </a:tc>
                <a:extLst>
                  <a:ext uri="{0D108BD9-81ED-4DB2-BD59-A6C34878D82A}">
                    <a16:rowId xmlns:a16="http://schemas.microsoft.com/office/drawing/2014/main" val="3663294255"/>
                  </a:ext>
                </a:extLst>
              </a:tr>
              <a:tr h="228323">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170</a:t>
                      </a:r>
                      <a:endParaRPr lang="en-US" dirty="0">
                        <a:solidFill>
                          <a:schemeClr val="bg1"/>
                        </a:solidFill>
                      </a:endParaRPr>
                    </a:p>
                  </a:txBody>
                  <a:tcPr/>
                </a:tc>
                <a:tc>
                  <a:txBody>
                    <a:bodyPr/>
                    <a:lstStyle/>
                    <a:p>
                      <a:pPr algn="ctr"/>
                      <a:r>
                        <a:rPr lang="en-US" dirty="0" smtClean="0">
                          <a:solidFill>
                            <a:schemeClr val="bg1"/>
                          </a:solidFill>
                        </a:rPr>
                        <a:t>56</a:t>
                      </a:r>
                      <a:endParaRPr lang="en-US" dirty="0">
                        <a:solidFill>
                          <a:schemeClr val="bg1"/>
                        </a:solidFill>
                      </a:endParaRPr>
                    </a:p>
                  </a:txBody>
                  <a:tcPr/>
                </a:tc>
                <a:extLst>
                  <a:ext uri="{0D108BD9-81ED-4DB2-BD59-A6C34878D82A}">
                    <a16:rowId xmlns:a16="http://schemas.microsoft.com/office/drawing/2014/main" val="3880185724"/>
                  </a:ext>
                </a:extLst>
              </a:tr>
              <a:tr h="228323">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168</a:t>
                      </a:r>
                      <a:endParaRPr lang="en-US" dirty="0">
                        <a:solidFill>
                          <a:schemeClr val="bg1"/>
                        </a:solidFill>
                      </a:endParaRPr>
                    </a:p>
                  </a:txBody>
                  <a:tcPr/>
                </a:tc>
                <a:tc>
                  <a:txBody>
                    <a:bodyPr/>
                    <a:lstStyle/>
                    <a:p>
                      <a:pPr algn="ctr"/>
                      <a:r>
                        <a:rPr lang="en-US" dirty="0" smtClean="0">
                          <a:solidFill>
                            <a:schemeClr val="bg1"/>
                          </a:solidFill>
                        </a:rPr>
                        <a:t>60</a:t>
                      </a:r>
                      <a:endParaRPr lang="en-US" dirty="0">
                        <a:solidFill>
                          <a:schemeClr val="bg1"/>
                        </a:solidFill>
                      </a:endParaRPr>
                    </a:p>
                  </a:txBody>
                  <a:tcPr/>
                </a:tc>
                <a:extLst>
                  <a:ext uri="{0D108BD9-81ED-4DB2-BD59-A6C34878D82A}">
                    <a16:rowId xmlns:a16="http://schemas.microsoft.com/office/drawing/2014/main" val="3009681081"/>
                  </a:ext>
                </a:extLst>
              </a:tr>
              <a:tr h="228323">
                <a:tc>
                  <a:txBody>
                    <a:bodyPr/>
                    <a:lstStyle/>
                    <a:p>
                      <a:pPr algn="ctr"/>
                      <a:r>
                        <a:rPr lang="en-US" dirty="0" smtClean="0">
                          <a:solidFill>
                            <a:schemeClr val="bg1"/>
                          </a:solidFill>
                        </a:rPr>
                        <a:t>4</a:t>
                      </a:r>
                      <a:endParaRPr lang="en-US" dirty="0">
                        <a:solidFill>
                          <a:schemeClr val="bg1"/>
                        </a:solidFill>
                      </a:endParaRPr>
                    </a:p>
                  </a:txBody>
                  <a:tcPr/>
                </a:tc>
                <a:tc>
                  <a:txBody>
                    <a:bodyPr/>
                    <a:lstStyle/>
                    <a:p>
                      <a:pPr algn="ctr"/>
                      <a:r>
                        <a:rPr lang="en-US" dirty="0" smtClean="0">
                          <a:solidFill>
                            <a:schemeClr val="bg1"/>
                          </a:solidFill>
                        </a:rPr>
                        <a:t>179</a:t>
                      </a:r>
                      <a:endParaRPr lang="en-US" dirty="0">
                        <a:solidFill>
                          <a:schemeClr val="bg1"/>
                        </a:solidFill>
                      </a:endParaRPr>
                    </a:p>
                  </a:txBody>
                  <a:tcPr/>
                </a:tc>
                <a:tc>
                  <a:txBody>
                    <a:bodyPr/>
                    <a:lstStyle/>
                    <a:p>
                      <a:pPr algn="ctr"/>
                      <a:r>
                        <a:rPr lang="en-US" dirty="0" smtClean="0">
                          <a:solidFill>
                            <a:schemeClr val="bg1"/>
                          </a:solidFill>
                        </a:rPr>
                        <a:t>68</a:t>
                      </a:r>
                      <a:endParaRPr lang="en-US" dirty="0">
                        <a:solidFill>
                          <a:schemeClr val="bg1"/>
                        </a:solidFill>
                      </a:endParaRPr>
                    </a:p>
                  </a:txBody>
                  <a:tcPr/>
                </a:tc>
                <a:extLst>
                  <a:ext uri="{0D108BD9-81ED-4DB2-BD59-A6C34878D82A}">
                    <a16:rowId xmlns:a16="http://schemas.microsoft.com/office/drawing/2014/main" val="1291467296"/>
                  </a:ext>
                </a:extLst>
              </a:tr>
              <a:tr h="228323">
                <a:tc>
                  <a:txBody>
                    <a:bodyPr/>
                    <a:lstStyle/>
                    <a:p>
                      <a:pPr algn="ctr"/>
                      <a:r>
                        <a:rPr lang="en-US" dirty="0" smtClean="0">
                          <a:solidFill>
                            <a:schemeClr val="bg1"/>
                          </a:solidFill>
                        </a:rPr>
                        <a:t>5</a:t>
                      </a:r>
                      <a:endParaRPr lang="en-US" dirty="0">
                        <a:solidFill>
                          <a:schemeClr val="bg1"/>
                        </a:solidFill>
                      </a:endParaRPr>
                    </a:p>
                  </a:txBody>
                  <a:tcPr/>
                </a:tc>
                <a:tc>
                  <a:txBody>
                    <a:bodyPr/>
                    <a:lstStyle/>
                    <a:p>
                      <a:pPr algn="ctr"/>
                      <a:r>
                        <a:rPr lang="en-US" dirty="0" smtClean="0">
                          <a:solidFill>
                            <a:schemeClr val="bg1"/>
                          </a:solidFill>
                        </a:rPr>
                        <a:t>182</a:t>
                      </a:r>
                      <a:endParaRPr lang="en-US" dirty="0">
                        <a:solidFill>
                          <a:schemeClr val="bg1"/>
                        </a:solidFill>
                      </a:endParaRPr>
                    </a:p>
                  </a:txBody>
                  <a:tcPr/>
                </a:tc>
                <a:tc>
                  <a:txBody>
                    <a:bodyPr/>
                    <a:lstStyle/>
                    <a:p>
                      <a:pPr algn="ctr"/>
                      <a:r>
                        <a:rPr lang="en-US" dirty="0" smtClean="0">
                          <a:solidFill>
                            <a:schemeClr val="bg1"/>
                          </a:solidFill>
                        </a:rPr>
                        <a:t>72</a:t>
                      </a:r>
                      <a:endParaRPr lang="en-US" dirty="0">
                        <a:solidFill>
                          <a:schemeClr val="bg1"/>
                        </a:solidFill>
                      </a:endParaRPr>
                    </a:p>
                  </a:txBody>
                  <a:tcPr/>
                </a:tc>
                <a:extLst>
                  <a:ext uri="{0D108BD9-81ED-4DB2-BD59-A6C34878D82A}">
                    <a16:rowId xmlns:a16="http://schemas.microsoft.com/office/drawing/2014/main" val="3653050942"/>
                  </a:ext>
                </a:extLst>
              </a:tr>
              <a:tr h="228323">
                <a:tc>
                  <a:txBody>
                    <a:bodyPr/>
                    <a:lstStyle/>
                    <a:p>
                      <a:pPr algn="ctr"/>
                      <a:r>
                        <a:rPr lang="en-US" dirty="0" smtClean="0">
                          <a:solidFill>
                            <a:schemeClr val="bg1"/>
                          </a:solidFill>
                        </a:rPr>
                        <a:t>6</a:t>
                      </a:r>
                      <a:endParaRPr lang="en-US" dirty="0">
                        <a:solidFill>
                          <a:schemeClr val="bg1"/>
                        </a:solidFill>
                      </a:endParaRPr>
                    </a:p>
                  </a:txBody>
                  <a:tcPr/>
                </a:tc>
                <a:tc>
                  <a:txBody>
                    <a:bodyPr/>
                    <a:lstStyle/>
                    <a:p>
                      <a:pPr algn="ctr"/>
                      <a:r>
                        <a:rPr lang="en-US" dirty="0" smtClean="0">
                          <a:solidFill>
                            <a:schemeClr val="bg1"/>
                          </a:solidFill>
                        </a:rPr>
                        <a:t>188</a:t>
                      </a:r>
                      <a:endParaRPr lang="en-US" dirty="0">
                        <a:solidFill>
                          <a:schemeClr val="bg1"/>
                        </a:solidFill>
                      </a:endParaRPr>
                    </a:p>
                  </a:txBody>
                  <a:tcPr/>
                </a:tc>
                <a:tc>
                  <a:txBody>
                    <a:bodyPr/>
                    <a:lstStyle/>
                    <a:p>
                      <a:pPr algn="ctr"/>
                      <a:r>
                        <a:rPr lang="en-US" dirty="0" smtClean="0">
                          <a:solidFill>
                            <a:schemeClr val="bg1"/>
                          </a:solidFill>
                        </a:rPr>
                        <a:t>77</a:t>
                      </a:r>
                      <a:endParaRPr lang="en-US" dirty="0">
                        <a:solidFill>
                          <a:schemeClr val="bg1"/>
                        </a:solidFill>
                      </a:endParaRPr>
                    </a:p>
                  </a:txBody>
                  <a:tcPr/>
                </a:tc>
                <a:extLst>
                  <a:ext uri="{0D108BD9-81ED-4DB2-BD59-A6C34878D82A}">
                    <a16:rowId xmlns:a16="http://schemas.microsoft.com/office/drawing/2014/main" val="2746766202"/>
                  </a:ext>
                </a:extLst>
              </a:tr>
              <a:tr h="228323">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180</a:t>
                      </a:r>
                      <a:endParaRPr lang="en-US" dirty="0">
                        <a:solidFill>
                          <a:schemeClr val="bg1"/>
                        </a:solidFill>
                      </a:endParaRPr>
                    </a:p>
                  </a:txBody>
                  <a:tcPr/>
                </a:tc>
                <a:tc>
                  <a:txBody>
                    <a:bodyPr/>
                    <a:lstStyle/>
                    <a:p>
                      <a:pPr algn="ctr"/>
                      <a:r>
                        <a:rPr lang="en-US" dirty="0" smtClean="0">
                          <a:solidFill>
                            <a:schemeClr val="bg1"/>
                          </a:solidFill>
                        </a:rPr>
                        <a:t>71</a:t>
                      </a:r>
                      <a:endParaRPr lang="en-US" dirty="0">
                        <a:solidFill>
                          <a:schemeClr val="bg1"/>
                        </a:solidFill>
                      </a:endParaRPr>
                    </a:p>
                  </a:txBody>
                  <a:tcPr/>
                </a:tc>
                <a:extLst>
                  <a:ext uri="{0D108BD9-81ED-4DB2-BD59-A6C34878D82A}">
                    <a16:rowId xmlns:a16="http://schemas.microsoft.com/office/drawing/2014/main" val="931523251"/>
                  </a:ext>
                </a:extLst>
              </a:tr>
              <a:tr h="228323">
                <a:tc>
                  <a:txBody>
                    <a:bodyPr/>
                    <a:lstStyle/>
                    <a:p>
                      <a:pPr algn="ctr"/>
                      <a:r>
                        <a:rPr lang="en-US" dirty="0" smtClean="0">
                          <a:solidFill>
                            <a:schemeClr val="bg1"/>
                          </a:solidFill>
                        </a:rPr>
                        <a:t>8</a:t>
                      </a:r>
                      <a:endParaRPr lang="en-US" dirty="0">
                        <a:solidFill>
                          <a:schemeClr val="bg1"/>
                        </a:solidFill>
                      </a:endParaRPr>
                    </a:p>
                  </a:txBody>
                  <a:tcPr/>
                </a:tc>
                <a:tc>
                  <a:txBody>
                    <a:bodyPr/>
                    <a:lstStyle/>
                    <a:p>
                      <a:pPr algn="ctr"/>
                      <a:r>
                        <a:rPr lang="en-US" dirty="0" smtClean="0">
                          <a:solidFill>
                            <a:schemeClr val="bg1"/>
                          </a:solidFill>
                        </a:rPr>
                        <a:t>180</a:t>
                      </a:r>
                      <a:endParaRPr lang="en-US" dirty="0">
                        <a:solidFill>
                          <a:schemeClr val="bg1"/>
                        </a:solidFill>
                      </a:endParaRPr>
                    </a:p>
                  </a:txBody>
                  <a:tcPr/>
                </a:tc>
                <a:tc>
                  <a:txBody>
                    <a:bodyPr/>
                    <a:lstStyle/>
                    <a:p>
                      <a:pPr algn="ctr"/>
                      <a:r>
                        <a:rPr lang="en-US" dirty="0" smtClean="0">
                          <a:solidFill>
                            <a:schemeClr val="bg1"/>
                          </a:solidFill>
                        </a:rPr>
                        <a:t>70</a:t>
                      </a:r>
                      <a:endParaRPr lang="en-US" dirty="0">
                        <a:solidFill>
                          <a:schemeClr val="bg1"/>
                        </a:solidFill>
                      </a:endParaRPr>
                    </a:p>
                  </a:txBody>
                  <a:tcPr/>
                </a:tc>
                <a:extLst>
                  <a:ext uri="{0D108BD9-81ED-4DB2-BD59-A6C34878D82A}">
                    <a16:rowId xmlns:a16="http://schemas.microsoft.com/office/drawing/2014/main" val="1239246773"/>
                  </a:ext>
                </a:extLst>
              </a:tr>
              <a:tr h="228323">
                <a:tc>
                  <a:txBody>
                    <a:bodyPr/>
                    <a:lstStyle/>
                    <a:p>
                      <a:pPr algn="ctr"/>
                      <a:r>
                        <a:rPr lang="en-US" dirty="0" smtClean="0">
                          <a:solidFill>
                            <a:schemeClr val="bg1"/>
                          </a:solidFill>
                        </a:rPr>
                        <a:t>9</a:t>
                      </a:r>
                      <a:endParaRPr lang="en-US" dirty="0">
                        <a:solidFill>
                          <a:schemeClr val="bg1"/>
                        </a:solidFill>
                      </a:endParaRPr>
                    </a:p>
                  </a:txBody>
                  <a:tcPr/>
                </a:tc>
                <a:tc>
                  <a:txBody>
                    <a:bodyPr/>
                    <a:lstStyle/>
                    <a:p>
                      <a:pPr algn="ctr"/>
                      <a:r>
                        <a:rPr lang="en-US" dirty="0" smtClean="0">
                          <a:solidFill>
                            <a:schemeClr val="bg1"/>
                          </a:solidFill>
                        </a:rPr>
                        <a:t>183</a:t>
                      </a:r>
                      <a:endParaRPr lang="en-US" dirty="0">
                        <a:solidFill>
                          <a:schemeClr val="bg1"/>
                        </a:solidFill>
                      </a:endParaRPr>
                    </a:p>
                  </a:txBody>
                  <a:tcPr/>
                </a:tc>
                <a:tc>
                  <a:txBody>
                    <a:bodyPr/>
                    <a:lstStyle/>
                    <a:p>
                      <a:pPr algn="ctr"/>
                      <a:r>
                        <a:rPr lang="en-US" dirty="0" smtClean="0">
                          <a:solidFill>
                            <a:schemeClr val="bg1"/>
                          </a:solidFill>
                        </a:rPr>
                        <a:t>84</a:t>
                      </a:r>
                      <a:endParaRPr lang="en-US" dirty="0">
                        <a:solidFill>
                          <a:schemeClr val="bg1"/>
                        </a:solidFill>
                      </a:endParaRPr>
                    </a:p>
                  </a:txBody>
                  <a:tcPr/>
                </a:tc>
                <a:extLst>
                  <a:ext uri="{0D108BD9-81ED-4DB2-BD59-A6C34878D82A}">
                    <a16:rowId xmlns:a16="http://schemas.microsoft.com/office/drawing/2014/main" val="1315356370"/>
                  </a:ext>
                </a:extLst>
              </a:tr>
              <a:tr h="228323">
                <a:tc>
                  <a:txBody>
                    <a:bodyPr/>
                    <a:lstStyle/>
                    <a:p>
                      <a:pPr algn="ctr"/>
                      <a:r>
                        <a:rPr lang="en-US" dirty="0" smtClean="0">
                          <a:solidFill>
                            <a:schemeClr val="bg1"/>
                          </a:solidFill>
                        </a:rPr>
                        <a:t>10</a:t>
                      </a:r>
                      <a:endParaRPr lang="en-US" dirty="0">
                        <a:solidFill>
                          <a:schemeClr val="bg1"/>
                        </a:solidFill>
                      </a:endParaRPr>
                    </a:p>
                  </a:txBody>
                  <a:tcPr/>
                </a:tc>
                <a:tc>
                  <a:txBody>
                    <a:bodyPr/>
                    <a:lstStyle/>
                    <a:p>
                      <a:pPr algn="ctr"/>
                      <a:r>
                        <a:rPr lang="en-US" dirty="0" smtClean="0">
                          <a:solidFill>
                            <a:schemeClr val="bg1"/>
                          </a:solidFill>
                        </a:rPr>
                        <a:t>180</a:t>
                      </a:r>
                      <a:endParaRPr lang="en-US" dirty="0">
                        <a:solidFill>
                          <a:schemeClr val="bg1"/>
                        </a:solidFill>
                      </a:endParaRPr>
                    </a:p>
                  </a:txBody>
                  <a:tcPr/>
                </a:tc>
                <a:tc>
                  <a:txBody>
                    <a:bodyPr/>
                    <a:lstStyle/>
                    <a:p>
                      <a:pPr algn="ctr"/>
                      <a:r>
                        <a:rPr lang="en-US" dirty="0" smtClean="0">
                          <a:solidFill>
                            <a:schemeClr val="bg1"/>
                          </a:solidFill>
                        </a:rPr>
                        <a:t>88</a:t>
                      </a:r>
                      <a:endParaRPr lang="en-US" dirty="0">
                        <a:solidFill>
                          <a:schemeClr val="bg1"/>
                        </a:solidFill>
                      </a:endParaRPr>
                    </a:p>
                  </a:txBody>
                  <a:tcPr/>
                </a:tc>
                <a:extLst>
                  <a:ext uri="{0D108BD9-81ED-4DB2-BD59-A6C34878D82A}">
                    <a16:rowId xmlns:a16="http://schemas.microsoft.com/office/drawing/2014/main" val="3192267027"/>
                  </a:ext>
                </a:extLst>
              </a:tr>
              <a:tr h="228323">
                <a:tc>
                  <a:txBody>
                    <a:bodyPr/>
                    <a:lstStyle/>
                    <a:p>
                      <a:pPr algn="ctr"/>
                      <a:r>
                        <a:rPr lang="en-US" dirty="0" smtClean="0">
                          <a:solidFill>
                            <a:schemeClr val="bg1"/>
                          </a:solidFill>
                        </a:rPr>
                        <a:t>11</a:t>
                      </a:r>
                      <a:endParaRPr lang="en-US" dirty="0">
                        <a:solidFill>
                          <a:schemeClr val="bg1"/>
                        </a:solidFill>
                      </a:endParaRPr>
                    </a:p>
                  </a:txBody>
                  <a:tcPr/>
                </a:tc>
                <a:tc>
                  <a:txBody>
                    <a:bodyPr/>
                    <a:lstStyle/>
                    <a:p>
                      <a:pPr algn="ctr"/>
                      <a:r>
                        <a:rPr lang="en-US" dirty="0" smtClean="0">
                          <a:solidFill>
                            <a:schemeClr val="bg1"/>
                          </a:solidFill>
                        </a:rPr>
                        <a:t>180</a:t>
                      </a:r>
                      <a:endParaRPr lang="en-US" dirty="0">
                        <a:solidFill>
                          <a:schemeClr val="bg1"/>
                        </a:solidFill>
                      </a:endParaRPr>
                    </a:p>
                  </a:txBody>
                  <a:tcPr/>
                </a:tc>
                <a:tc>
                  <a:txBody>
                    <a:bodyPr/>
                    <a:lstStyle/>
                    <a:p>
                      <a:pPr algn="ctr"/>
                      <a:r>
                        <a:rPr lang="en-US" dirty="0" smtClean="0">
                          <a:solidFill>
                            <a:schemeClr val="bg1"/>
                          </a:solidFill>
                        </a:rPr>
                        <a:t>67</a:t>
                      </a:r>
                      <a:endParaRPr lang="en-US" dirty="0">
                        <a:solidFill>
                          <a:schemeClr val="bg1"/>
                        </a:solidFill>
                      </a:endParaRPr>
                    </a:p>
                  </a:txBody>
                  <a:tcPr/>
                </a:tc>
                <a:extLst>
                  <a:ext uri="{0D108BD9-81ED-4DB2-BD59-A6C34878D82A}">
                    <a16:rowId xmlns:a16="http://schemas.microsoft.com/office/drawing/2014/main" val="698103558"/>
                  </a:ext>
                </a:extLst>
              </a:tr>
              <a:tr h="228323">
                <a:tc>
                  <a:txBody>
                    <a:bodyPr/>
                    <a:lstStyle/>
                    <a:p>
                      <a:pPr algn="ctr"/>
                      <a:r>
                        <a:rPr lang="en-US" dirty="0" smtClean="0">
                          <a:solidFill>
                            <a:schemeClr val="bg1"/>
                          </a:solidFill>
                        </a:rPr>
                        <a:t>12</a:t>
                      </a:r>
                      <a:endParaRPr lang="en-US" dirty="0">
                        <a:solidFill>
                          <a:schemeClr val="bg1"/>
                        </a:solidFill>
                      </a:endParaRPr>
                    </a:p>
                  </a:txBody>
                  <a:tcPr/>
                </a:tc>
                <a:tc>
                  <a:txBody>
                    <a:bodyPr/>
                    <a:lstStyle/>
                    <a:p>
                      <a:pPr algn="ctr"/>
                      <a:r>
                        <a:rPr lang="en-US" dirty="0" smtClean="0">
                          <a:solidFill>
                            <a:schemeClr val="bg1"/>
                          </a:solidFill>
                        </a:rPr>
                        <a:t>177</a:t>
                      </a:r>
                      <a:endParaRPr lang="en-US" dirty="0">
                        <a:solidFill>
                          <a:schemeClr val="bg1"/>
                        </a:solidFill>
                      </a:endParaRPr>
                    </a:p>
                  </a:txBody>
                  <a:tcPr/>
                </a:tc>
                <a:tc>
                  <a:txBody>
                    <a:bodyPr/>
                    <a:lstStyle/>
                    <a:p>
                      <a:pPr algn="ctr"/>
                      <a:r>
                        <a:rPr lang="en-US" dirty="0" smtClean="0">
                          <a:solidFill>
                            <a:schemeClr val="bg1"/>
                          </a:solidFill>
                        </a:rPr>
                        <a:t>76</a:t>
                      </a:r>
                      <a:endParaRPr lang="en-US" dirty="0">
                        <a:solidFill>
                          <a:schemeClr val="bg1"/>
                        </a:solidFill>
                      </a:endParaRPr>
                    </a:p>
                  </a:txBody>
                  <a:tcPr/>
                </a:tc>
                <a:extLst>
                  <a:ext uri="{0D108BD9-81ED-4DB2-BD59-A6C34878D82A}">
                    <a16:rowId xmlns:a16="http://schemas.microsoft.com/office/drawing/2014/main" val="2422312711"/>
                  </a:ext>
                </a:extLst>
              </a:tr>
            </a:tbl>
          </a:graphicData>
        </a:graphic>
      </p:graphicFrame>
    </p:spTree>
    <p:extLst>
      <p:ext uri="{BB962C8B-B14F-4D97-AF65-F5344CB8AC3E}">
        <p14:creationId xmlns:p14="http://schemas.microsoft.com/office/powerpoint/2010/main" val="15656769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K-Means Clustering</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Suppose we have take, 1</a:t>
                </a:r>
                <a:r>
                  <a:rPr lang="en-US" baseline="30000" dirty="0" smtClean="0"/>
                  <a:t>st</a:t>
                </a:r>
                <a:r>
                  <a:rPr lang="en-US" dirty="0" smtClean="0"/>
                  <a:t> row 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smtClean="0"/>
                  <a:t> as 2</a:t>
                </a:r>
                <a:r>
                  <a:rPr lang="en-US" baseline="30000" dirty="0" smtClean="0"/>
                  <a:t>nd</a:t>
                </a:r>
                <a:r>
                  <a:rPr lang="en-US" dirty="0" smtClean="0"/>
                  <a:t> row, i.e.</a:t>
                </a:r>
                <a:endParaRPr lang="en-US" dirty="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e>
                      </m:d>
                    </m:oMath>
                  </m:oMathPara>
                </a14:m>
                <a:endParaRPr lang="en-US" b="0" dirty="0" smtClean="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185,72</m:t>
                          </m:r>
                        </m:e>
                      </m:d>
                      <m:r>
                        <a:rPr lang="en-US" i="1">
                          <a:latin typeface="Cambria Math" panose="02040503050406030204" pitchFamily="18" charset="0"/>
                        </a:rPr>
                        <m:t>𝑎𝑛𝑑</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2</m:t>
                          </m:r>
                        </m:sub>
                      </m:sSub>
                      <m:r>
                        <a:rPr lang="en-US" b="0" i="1" smtClean="0">
                          <a:latin typeface="Cambria Math" panose="02040503050406030204" pitchFamily="18" charset="0"/>
                        </a:rPr>
                        <m:t>=(170,56)</m:t>
                      </m:r>
                    </m:oMath>
                  </m:oMathPara>
                </a14:m>
                <a:endParaRPr lang="en-US" dirty="0" smtClean="0"/>
              </a:p>
              <a:p>
                <a:pPr marL="0" indent="0">
                  <a:spcAft>
                    <a:spcPts val="1600"/>
                  </a:spcAft>
                  <a:buNone/>
                </a:pPr>
                <a:r>
                  <a:rPr lang="en-US" dirty="0" smtClean="0"/>
                  <a:t>Formula to calculate Euclidean Distance is,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𝑐</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𝑐</m:t>
                                      </m:r>
                                    </m:sub>
                                  </m:sSub>
                                </m:e>
                              </m:d>
                            </m:e>
                            <m:sup>
                              <m:r>
                                <a:rPr lang="en-US" b="0" i="1" smtClean="0">
                                  <a:latin typeface="Cambria Math" panose="02040503050406030204" pitchFamily="18" charset="0"/>
                                </a:rPr>
                                <m:t>2</m:t>
                              </m:r>
                            </m:sup>
                          </m:sSup>
                        </m:e>
                      </m:rad>
                    </m:oMath>
                  </m:oMathPara>
                </a14:m>
                <a:endParaRPr lang="en-US" dirty="0" smtClean="0"/>
              </a:p>
              <a:p>
                <a:pPr marL="0" indent="0">
                  <a:spcAft>
                    <a:spcPts val="1600"/>
                  </a:spcAft>
                  <a:buNone/>
                </a:pPr>
                <a:r>
                  <a:rPr lang="en-US" dirty="0" smtClean="0"/>
                  <a:t>For 3</a:t>
                </a:r>
                <a:r>
                  <a:rPr lang="en-US" baseline="30000" dirty="0" smtClean="0"/>
                  <a:t>rd</a:t>
                </a:r>
                <a:r>
                  <a:rPr lang="en-US" dirty="0" smtClean="0"/>
                  <a:t> row, Calculating centroid we get, </a:t>
                </a:r>
              </a:p>
              <a:p>
                <a:pPr marL="0" indent="0">
                  <a:spcAft>
                    <a:spcPts val="1600"/>
                  </a:spcAft>
                  <a:buNone/>
                </a:pPr>
                <a:r>
                  <a:rPr lang="en-US" dirty="0" smtClean="0"/>
                  <a:t>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smtClean="0"/>
                  <a:t>,</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smtClean="0">
                                    <a:latin typeface="Cambria Math" panose="02040503050406030204" pitchFamily="18" charset="0"/>
                                  </a:rPr>
                                  <m:t>168</m:t>
                                </m:r>
                                <m:r>
                                  <a:rPr lang="en-US" i="1">
                                    <a:latin typeface="Cambria Math" panose="02040503050406030204" pitchFamily="18" charset="0"/>
                                  </a:rPr>
                                  <m:t>−</m:t>
                                </m:r>
                                <m:r>
                                  <a:rPr lang="en-US" b="0" i="1" smtClean="0">
                                    <a:latin typeface="Cambria Math" panose="02040503050406030204" pitchFamily="18" charset="0"/>
                                  </a:rPr>
                                  <m:t>185</m:t>
                                </m:r>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b="0" i="1" smtClean="0">
                                    <a:latin typeface="Cambria Math" panose="02040503050406030204" pitchFamily="18" charset="0"/>
                                  </a:rPr>
                                  <m:t>60</m:t>
                                </m:r>
                                <m:r>
                                  <a:rPr lang="en-US" i="1">
                                    <a:latin typeface="Cambria Math" panose="02040503050406030204" pitchFamily="18" charset="0"/>
                                  </a:rPr>
                                  <m:t>−</m:t>
                                </m:r>
                                <m:r>
                                  <a:rPr lang="en-US" b="0" i="1" smtClean="0">
                                    <a:latin typeface="Cambria Math" panose="02040503050406030204" pitchFamily="18" charset="0"/>
                                  </a:rPr>
                                  <m:t>72</m:t>
                                </m:r>
                              </m:e>
                            </m:d>
                          </m:e>
                          <m:sup>
                            <m:r>
                              <a:rPr lang="en-US" i="1">
                                <a:latin typeface="Cambria Math" panose="02040503050406030204" pitchFamily="18" charset="0"/>
                              </a:rPr>
                              <m:t>2</m:t>
                            </m:r>
                          </m:sup>
                        </m:sSup>
                      </m:e>
                    </m:rad>
                    <m:r>
                      <a:rPr lang="en-US" b="0" i="1" smtClean="0">
                        <a:latin typeface="Cambria Math" panose="02040503050406030204" pitchFamily="18" charset="0"/>
                      </a:rPr>
                      <m:t>=20.80</m:t>
                    </m:r>
                  </m:oMath>
                </a14:m>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9221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79</a:t>
            </a:fld>
            <a:endParaRPr/>
          </a:p>
        </p:txBody>
      </p:sp>
    </p:spTree>
    <p:extLst>
      <p:ext uri="{BB962C8B-B14F-4D97-AF65-F5344CB8AC3E}">
        <p14:creationId xmlns:p14="http://schemas.microsoft.com/office/powerpoint/2010/main" val="40488330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System of Linear Equations </a:t>
            </a:r>
            <a:r>
              <a:rPr lang="en" dirty="0"/>
              <a:t>for AI</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spcAft>
                    <a:spcPts val="1600"/>
                  </a:spcAft>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mr>
                                </m:m>
                              </m:e>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mr>
                                </m:m>
                              </m:e>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mr>
                                </m:m>
                              </m:e>
                            </m:mr>
                          </m:m>
                        </m:e>
                      </m:d>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mr>
                                </m:m>
                              </m:e>
                            </m:mr>
                          </m:m>
                        </m:e>
                      </m:d>
                    </m:oMath>
                  </m:oMathPara>
                </a14:m>
                <a:endParaRPr lang="en-US" dirty="0" smtClean="0"/>
              </a:p>
              <a:p>
                <a:pPr marL="0" indent="0">
                  <a:spcAft>
                    <a:spcPts val="1600"/>
                  </a:spcAft>
                  <a:buNone/>
                </a:pPr>
                <a:r>
                  <a:rPr lang="en-US" dirty="0" smtClean="0"/>
                  <a:t>From this, we can obtained the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r>
                  <a:rPr lang="en-US" dirty="0" smtClean="0"/>
                  <a:t>. which can provide the ratio as well as the unknown quantity.</a:t>
                </a:r>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5"/>
                <a:ext cx="8520600" cy="3416400"/>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8505935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K-Means Clustering</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Similarly, 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smtClean="0"/>
                  <a:t>,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=4.48</m:t>
                    </m:r>
                    <m:r>
                      <a:rPr lang="en-US" b="0" i="0" smtClean="0">
                        <a:latin typeface="Cambria Math" panose="02040503050406030204" pitchFamily="18" charset="0"/>
                      </a:rPr>
                      <m:t>.</m:t>
                    </m:r>
                  </m:oMath>
                </a14:m>
                <a:r>
                  <a:rPr lang="en-US" dirty="0" smtClean="0"/>
                  <a:t> Then, (168,60) goes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smtClean="0"/>
                  <a:t> cluster since,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smtClean="0"/>
                  <a:t>.</a:t>
                </a:r>
              </a:p>
              <a:p>
                <a:pPr marL="0" indent="0">
                  <a:spcAft>
                    <a:spcPts val="1600"/>
                  </a:spcAft>
                  <a:buNone/>
                </a:pPr>
                <a:r>
                  <a:rPr lang="en-US" dirty="0" smtClean="0"/>
                  <a:t>Thus,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={2,3}</m:t>
                    </m:r>
                  </m:oMath>
                </a14:m>
                <a:r>
                  <a:rPr lang="en-US" dirty="0" smtClean="0"/>
                  <a:t>.</a:t>
                </a:r>
              </a:p>
              <a:p>
                <a:pPr marL="0" indent="0">
                  <a:spcAft>
                    <a:spcPts val="1600"/>
                  </a:spcAft>
                  <a:buNone/>
                </a:pPr>
                <a:r>
                  <a:rPr lang="en-US" dirty="0" smtClean="0"/>
                  <a:t>Since, 3 goes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2</m:t>
                        </m:r>
                      </m:sub>
                    </m:sSub>
                    <m:r>
                      <a:rPr lang="en-US" b="0" i="0" smtClean="0">
                        <a:latin typeface="Cambria Math" panose="02040503050406030204" pitchFamily="18" charset="0"/>
                      </a:rPr>
                      <m:t>,</m:t>
                    </m:r>
                  </m:oMath>
                </a14:m>
                <a:r>
                  <a:rPr lang="en-US" dirty="0" smtClean="0"/>
                  <a:t> thus calculating new centroid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2</m:t>
                        </m:r>
                      </m:sub>
                    </m:sSub>
                  </m:oMath>
                </a14:m>
                <a:r>
                  <a:rPr lang="en-US" dirty="0" smtClean="0"/>
                  <a:t> as, </a:t>
                </a:r>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170+168</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60+56</m:t>
                              </m:r>
                            </m:num>
                            <m:den>
                              <m:r>
                                <a:rPr lang="en-US" b="0" i="1" smtClean="0">
                                  <a:latin typeface="Cambria Math" panose="02040503050406030204" pitchFamily="18" charset="0"/>
                                </a:rPr>
                                <m:t>2</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169,58</m:t>
                          </m:r>
                        </m:e>
                      </m:d>
                    </m:oMath>
                  </m:oMathPara>
                </a14:m>
                <a:endParaRPr lang="en-US" dirty="0" smtClean="0"/>
              </a:p>
              <a:p>
                <a:pPr marL="0" indent="0">
                  <a:spcAft>
                    <a:spcPts val="1600"/>
                  </a:spcAft>
                  <a:buNone/>
                </a:pPr>
                <a:r>
                  <a:rPr lang="en-US" dirty="0" smtClean="0"/>
                  <a:t>Similarly, again for 4</a:t>
                </a:r>
                <a:r>
                  <a:rPr lang="en-US" baseline="30000" dirty="0" smtClean="0"/>
                  <a:t>th</a:t>
                </a:r>
                <a:r>
                  <a:rPr lang="en-US" dirty="0" smtClean="0"/>
                  <a:t> row, we do the same, At last we get, two cluster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2</m:t>
                        </m:r>
                      </m:sub>
                    </m:sSub>
                    <m:r>
                      <a:rPr lang="en-US" b="0" i="1" smtClean="0">
                        <a:latin typeface="Cambria Math" panose="02040503050406030204" pitchFamily="18" charset="0"/>
                      </a:rPr>
                      <m:t>.</m:t>
                    </m:r>
                  </m:oMath>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={1,4,5,6,7,8,9,10,11,12}</m:t>
                      </m:r>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2</m:t>
                          </m:r>
                        </m:sub>
                      </m:sSub>
                      <m:r>
                        <a:rPr lang="en-US" b="0" i="1" smtClean="0">
                          <a:latin typeface="Cambria Math" panose="02040503050406030204" pitchFamily="18" charset="0"/>
                        </a:rPr>
                        <m:t>={2,3}</m:t>
                      </m:r>
                    </m:oMath>
                  </m:oMathPara>
                </a14:m>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9221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29018557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K-Means Clustering in AI</a:t>
            </a:r>
            <a:endParaRPr dirty="0"/>
          </a:p>
        </p:txBody>
      </p:sp>
      <p:sp>
        <p:nvSpPr>
          <p:cNvPr id="80" name="Google Shape;80;p16"/>
          <p:cNvSpPr txBox="1">
            <a:spLocks noGrp="1"/>
          </p:cNvSpPr>
          <p:nvPr>
            <p:ph type="body" idx="1"/>
          </p:nvPr>
        </p:nvSpPr>
        <p:spPr>
          <a:xfrm>
            <a:off x="311700" y="1152473"/>
            <a:ext cx="8520600" cy="2054190"/>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is used to create unsupervised feature vector.</a:t>
            </a:r>
          </a:p>
          <a:p>
            <a:pPr marL="285750" indent="-285750">
              <a:spcAft>
                <a:spcPts val="1600"/>
              </a:spcAft>
            </a:pPr>
            <a:r>
              <a:rPr lang="en-US" dirty="0" smtClean="0"/>
              <a:t>It can be used to detect anomalies.</a:t>
            </a:r>
          </a:p>
          <a:p>
            <a:pPr marL="285750" indent="-285750">
              <a:spcAft>
                <a:spcPts val="1600"/>
              </a:spcAft>
            </a:pPr>
            <a:r>
              <a:rPr lang="en-US" dirty="0" smtClean="0"/>
              <a:t>It can also be used for inventory categorization, grouping image, behavioral segmentation etc.</a:t>
            </a:r>
          </a:p>
          <a:p>
            <a:pPr marL="285750" indent="-285750">
              <a:spcAft>
                <a:spcPts val="1600"/>
              </a:spcAft>
            </a:pPr>
            <a:endParaRPr lang="en-US" dirty="0" smtClean="0"/>
          </a:p>
          <a:p>
            <a:pPr marL="285750" indent="-285750">
              <a:spcAft>
                <a:spcPts val="1600"/>
              </a:spcAft>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138978500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Feature Selection Technique</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82</a:t>
            </a:fld>
            <a:endParaRPr/>
          </a:p>
        </p:txBody>
      </p:sp>
    </p:spTree>
    <p:extLst>
      <p:ext uri="{BB962C8B-B14F-4D97-AF65-F5344CB8AC3E}">
        <p14:creationId xmlns:p14="http://schemas.microsoft.com/office/powerpoint/2010/main" val="11647967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Feature Selection Technique</a:t>
            </a:r>
            <a:endParaRPr dirty="0"/>
          </a:p>
        </p:txBody>
      </p:sp>
      <p:sp>
        <p:nvSpPr>
          <p:cNvPr id="80" name="Google Shape;80;p16"/>
          <p:cNvSpPr txBox="1">
            <a:spLocks noGrp="1"/>
          </p:cNvSpPr>
          <p:nvPr>
            <p:ph type="body" idx="1"/>
          </p:nvPr>
        </p:nvSpPr>
        <p:spPr>
          <a:xfrm>
            <a:off x="311700" y="1152473"/>
            <a:ext cx="8520600" cy="3807834"/>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Feature selection technique is very useful for finding the best feature vector based on the obtaining the usefulness of the data with respect to the target data.</a:t>
            </a:r>
          </a:p>
          <a:p>
            <a:pPr marL="285750" indent="-285750">
              <a:spcAft>
                <a:spcPts val="1600"/>
              </a:spcAft>
            </a:pPr>
            <a:r>
              <a:rPr lang="en-US" dirty="0" smtClean="0"/>
              <a:t>Generally it contains three different types of techniques for feature selection, they are,</a:t>
            </a:r>
          </a:p>
          <a:p>
            <a:pPr marL="342900">
              <a:spcAft>
                <a:spcPts val="1600"/>
              </a:spcAft>
              <a:buAutoNum type="arabicPeriod"/>
            </a:pPr>
            <a:r>
              <a:rPr lang="en-US" dirty="0" smtClean="0"/>
              <a:t>Filtered Methods</a:t>
            </a:r>
          </a:p>
          <a:p>
            <a:pPr marL="0" indent="0">
              <a:spcAft>
                <a:spcPts val="1600"/>
              </a:spcAft>
              <a:buNone/>
            </a:pPr>
            <a:r>
              <a:rPr lang="en-US" dirty="0"/>
              <a:t>	</a:t>
            </a:r>
            <a:r>
              <a:rPr lang="en-US" dirty="0" smtClean="0"/>
              <a:t>- IG (Information Gain)</a:t>
            </a:r>
          </a:p>
          <a:p>
            <a:pPr marL="0" indent="0">
              <a:spcAft>
                <a:spcPts val="1600"/>
              </a:spcAft>
              <a:buNone/>
            </a:pPr>
            <a:r>
              <a:rPr lang="en-US" dirty="0"/>
              <a:t>	</a:t>
            </a:r>
            <a:r>
              <a:rPr lang="en-US" dirty="0" smtClean="0"/>
              <a:t>- Chi-Square Test</a:t>
            </a:r>
          </a:p>
          <a:p>
            <a:pPr marL="0" indent="0">
              <a:spcAft>
                <a:spcPts val="1600"/>
              </a:spcAft>
              <a:buNone/>
            </a:pPr>
            <a:r>
              <a:rPr lang="en-US" dirty="0"/>
              <a:t>	</a:t>
            </a:r>
            <a:r>
              <a:rPr lang="en-US" dirty="0" smtClean="0"/>
              <a:t>- Correlation Test</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83</a:t>
            </a:fld>
            <a:endParaRPr/>
          </a:p>
        </p:txBody>
      </p:sp>
    </p:spTree>
    <p:extLst>
      <p:ext uri="{BB962C8B-B14F-4D97-AF65-F5344CB8AC3E}">
        <p14:creationId xmlns:p14="http://schemas.microsoft.com/office/powerpoint/2010/main" val="20837710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Feature Selection Technique</a:t>
            </a:r>
            <a:endParaRPr dirty="0"/>
          </a:p>
        </p:txBody>
      </p:sp>
      <p:sp>
        <p:nvSpPr>
          <p:cNvPr id="80" name="Google Shape;80;p16"/>
          <p:cNvSpPr txBox="1">
            <a:spLocks noGrp="1"/>
          </p:cNvSpPr>
          <p:nvPr>
            <p:ph type="body" idx="1"/>
          </p:nvPr>
        </p:nvSpPr>
        <p:spPr>
          <a:xfrm>
            <a:off x="311700" y="1152473"/>
            <a:ext cx="8520600" cy="3807834"/>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2. Wrapper Methods</a:t>
            </a:r>
          </a:p>
          <a:p>
            <a:pPr marL="0" indent="0">
              <a:spcAft>
                <a:spcPts val="1600"/>
              </a:spcAft>
              <a:buNone/>
            </a:pPr>
            <a:r>
              <a:rPr lang="en-US" dirty="0"/>
              <a:t>	</a:t>
            </a:r>
            <a:r>
              <a:rPr lang="en-US" dirty="0" smtClean="0"/>
              <a:t>- Recursive Feature Elimination</a:t>
            </a:r>
          </a:p>
          <a:p>
            <a:pPr marL="0" indent="0">
              <a:spcAft>
                <a:spcPts val="1600"/>
              </a:spcAft>
              <a:buNone/>
            </a:pPr>
            <a:r>
              <a:rPr lang="en-US" dirty="0"/>
              <a:t>	</a:t>
            </a:r>
            <a:r>
              <a:rPr lang="en-US" dirty="0" smtClean="0"/>
              <a:t>- Genetic Algorithms</a:t>
            </a:r>
          </a:p>
          <a:p>
            <a:pPr marL="0" indent="0">
              <a:spcAft>
                <a:spcPts val="1600"/>
              </a:spcAft>
              <a:buNone/>
            </a:pPr>
            <a:r>
              <a:rPr lang="en-US" dirty="0" smtClean="0"/>
              <a:t>3. Wrapper Methods</a:t>
            </a:r>
          </a:p>
          <a:p>
            <a:pPr marL="0" indent="0">
              <a:spcAft>
                <a:spcPts val="1600"/>
              </a:spcAft>
              <a:buNone/>
            </a:pPr>
            <a:r>
              <a:rPr lang="en-US" dirty="0"/>
              <a:t>	</a:t>
            </a:r>
            <a:r>
              <a:rPr lang="en-US" dirty="0" smtClean="0"/>
              <a:t>- Decision Trees</a:t>
            </a:r>
          </a:p>
          <a:p>
            <a:pPr marL="0" indent="0">
              <a:spcAft>
                <a:spcPts val="1600"/>
              </a:spcAft>
              <a:buNone/>
            </a:pPr>
            <a:r>
              <a:rPr lang="en-US" dirty="0"/>
              <a:t>	</a:t>
            </a:r>
            <a:r>
              <a:rPr lang="en-US" dirty="0" smtClean="0"/>
              <a:t>- Pruning</a:t>
            </a:r>
          </a:p>
          <a:p>
            <a:pPr marL="0" indent="0">
              <a:spcAft>
                <a:spcPts val="1600"/>
              </a:spcAft>
              <a:buNone/>
            </a:pPr>
            <a:r>
              <a:rPr lang="en-US" dirty="0"/>
              <a:t>	</a:t>
            </a:r>
            <a:r>
              <a:rPr lang="en-US" dirty="0" smtClean="0"/>
              <a:t>- Regularization</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84</a:t>
            </a:fld>
            <a:endParaRPr/>
          </a:p>
        </p:txBody>
      </p:sp>
    </p:spTree>
    <p:extLst>
      <p:ext uri="{BB962C8B-B14F-4D97-AF65-F5344CB8AC3E}">
        <p14:creationId xmlns:p14="http://schemas.microsoft.com/office/powerpoint/2010/main" val="14834707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Feature Selection Technique</a:t>
            </a:r>
            <a:endParaRPr dirty="0"/>
          </a:p>
        </p:txBody>
      </p:sp>
      <p:sp>
        <p:nvSpPr>
          <p:cNvPr id="80" name="Google Shape;80;p16"/>
          <p:cNvSpPr txBox="1">
            <a:spLocks noGrp="1"/>
          </p:cNvSpPr>
          <p:nvPr>
            <p:ph type="body" idx="1"/>
          </p:nvPr>
        </p:nvSpPr>
        <p:spPr>
          <a:xfrm>
            <a:off x="311700" y="1152473"/>
            <a:ext cx="8520600" cy="526015"/>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Suppose we have, the feature vector as, </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85</a:t>
            </a:fld>
            <a:endParaRPr/>
          </a:p>
        </p:txBody>
      </p:sp>
      <p:graphicFrame>
        <p:nvGraphicFramePr>
          <p:cNvPr id="2" name="Table 1"/>
          <p:cNvGraphicFramePr>
            <a:graphicFrameLocks noGrp="1"/>
          </p:cNvGraphicFramePr>
          <p:nvPr>
            <p:extLst>
              <p:ext uri="{D42A27DB-BD31-4B8C-83A1-F6EECF244321}">
                <p14:modId xmlns:p14="http://schemas.microsoft.com/office/powerpoint/2010/main" val="2538952178"/>
              </p:ext>
            </p:extLst>
          </p:nvPr>
        </p:nvGraphicFramePr>
        <p:xfrm>
          <a:off x="1123167" y="1696388"/>
          <a:ext cx="6096000" cy="1483360"/>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3624318466"/>
                    </a:ext>
                  </a:extLst>
                </a:gridCol>
                <a:gridCol w="1016000">
                  <a:extLst>
                    <a:ext uri="{9D8B030D-6E8A-4147-A177-3AD203B41FA5}">
                      <a16:colId xmlns:a16="http://schemas.microsoft.com/office/drawing/2014/main" val="3317938562"/>
                    </a:ext>
                  </a:extLst>
                </a:gridCol>
                <a:gridCol w="1016000">
                  <a:extLst>
                    <a:ext uri="{9D8B030D-6E8A-4147-A177-3AD203B41FA5}">
                      <a16:colId xmlns:a16="http://schemas.microsoft.com/office/drawing/2014/main" val="950288960"/>
                    </a:ext>
                  </a:extLst>
                </a:gridCol>
                <a:gridCol w="1016000">
                  <a:extLst>
                    <a:ext uri="{9D8B030D-6E8A-4147-A177-3AD203B41FA5}">
                      <a16:colId xmlns:a16="http://schemas.microsoft.com/office/drawing/2014/main" val="3933190849"/>
                    </a:ext>
                  </a:extLst>
                </a:gridCol>
                <a:gridCol w="1016000">
                  <a:extLst>
                    <a:ext uri="{9D8B030D-6E8A-4147-A177-3AD203B41FA5}">
                      <a16:colId xmlns:a16="http://schemas.microsoft.com/office/drawing/2014/main" val="1136289479"/>
                    </a:ext>
                  </a:extLst>
                </a:gridCol>
                <a:gridCol w="1016000">
                  <a:extLst>
                    <a:ext uri="{9D8B030D-6E8A-4147-A177-3AD203B41FA5}">
                      <a16:colId xmlns:a16="http://schemas.microsoft.com/office/drawing/2014/main" val="4204499064"/>
                    </a:ext>
                  </a:extLst>
                </a:gridCol>
              </a:tblGrid>
              <a:tr h="370840">
                <a:tc>
                  <a:txBody>
                    <a:bodyPr/>
                    <a:lstStyle/>
                    <a:p>
                      <a:pPr algn="ctr"/>
                      <a:r>
                        <a:rPr lang="en-US" dirty="0" smtClean="0">
                          <a:solidFill>
                            <a:schemeClr val="bg1"/>
                          </a:solidFill>
                        </a:rPr>
                        <a:t>A</a:t>
                      </a:r>
                      <a:endParaRPr lang="en-US" dirty="0">
                        <a:solidFill>
                          <a:schemeClr val="bg1"/>
                        </a:solidFill>
                      </a:endParaRPr>
                    </a:p>
                  </a:txBody>
                  <a:tcPr/>
                </a:tc>
                <a:tc>
                  <a:txBody>
                    <a:bodyPr/>
                    <a:lstStyle/>
                    <a:p>
                      <a:pPr algn="ctr"/>
                      <a:r>
                        <a:rPr lang="en-US" dirty="0" smtClean="0">
                          <a:solidFill>
                            <a:schemeClr val="bg1"/>
                          </a:solidFill>
                        </a:rPr>
                        <a:t>B</a:t>
                      </a:r>
                      <a:endParaRPr lang="en-US" dirty="0">
                        <a:solidFill>
                          <a:schemeClr val="bg1"/>
                        </a:solidFill>
                      </a:endParaRPr>
                    </a:p>
                  </a:txBody>
                  <a:tcPr/>
                </a:tc>
                <a:tc>
                  <a:txBody>
                    <a:bodyPr/>
                    <a:lstStyle/>
                    <a:p>
                      <a:pPr algn="ctr"/>
                      <a:r>
                        <a:rPr lang="en-US" dirty="0" smtClean="0">
                          <a:solidFill>
                            <a:schemeClr val="bg1"/>
                          </a:solidFill>
                        </a:rPr>
                        <a:t>C</a:t>
                      </a:r>
                      <a:endParaRPr lang="en-US" dirty="0">
                        <a:solidFill>
                          <a:schemeClr val="bg1"/>
                        </a:solidFill>
                      </a:endParaRPr>
                    </a:p>
                  </a:txBody>
                  <a:tcPr/>
                </a:tc>
                <a:tc>
                  <a:txBody>
                    <a:bodyPr/>
                    <a:lstStyle/>
                    <a:p>
                      <a:pPr algn="ctr"/>
                      <a:r>
                        <a:rPr lang="en-US" dirty="0" smtClean="0">
                          <a:solidFill>
                            <a:schemeClr val="bg1"/>
                          </a:solidFill>
                        </a:rPr>
                        <a:t>D</a:t>
                      </a:r>
                      <a:endParaRPr lang="en-US" dirty="0">
                        <a:solidFill>
                          <a:schemeClr val="bg1"/>
                        </a:solidFill>
                      </a:endParaRPr>
                    </a:p>
                  </a:txBody>
                  <a:tcPr/>
                </a:tc>
                <a:tc>
                  <a:txBody>
                    <a:bodyPr/>
                    <a:lstStyle/>
                    <a:p>
                      <a:pPr algn="ctr"/>
                      <a:r>
                        <a:rPr lang="en-US" dirty="0" smtClean="0">
                          <a:solidFill>
                            <a:schemeClr val="bg1"/>
                          </a:solidFill>
                        </a:rPr>
                        <a:t>E</a:t>
                      </a:r>
                      <a:endParaRPr lang="en-US" dirty="0">
                        <a:solidFill>
                          <a:schemeClr val="bg1"/>
                        </a:solidFill>
                      </a:endParaRPr>
                    </a:p>
                  </a:txBody>
                  <a:tcPr/>
                </a:tc>
                <a:tc>
                  <a:txBody>
                    <a:bodyPr/>
                    <a:lstStyle/>
                    <a:p>
                      <a:pPr algn="ctr"/>
                      <a:r>
                        <a:rPr lang="en-US" dirty="0" smtClean="0">
                          <a:solidFill>
                            <a:schemeClr val="bg1"/>
                          </a:solidFill>
                        </a:rPr>
                        <a:t>T(Target)</a:t>
                      </a:r>
                      <a:endParaRPr lang="en-US" dirty="0">
                        <a:solidFill>
                          <a:schemeClr val="bg1"/>
                        </a:solidFill>
                      </a:endParaRPr>
                    </a:p>
                  </a:txBody>
                  <a:tcPr/>
                </a:tc>
                <a:extLst>
                  <a:ext uri="{0D108BD9-81ED-4DB2-BD59-A6C34878D82A}">
                    <a16:rowId xmlns:a16="http://schemas.microsoft.com/office/drawing/2014/main" val="2497556005"/>
                  </a:ext>
                </a:extLst>
              </a:tr>
              <a:tr h="370840">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1150570817"/>
                  </a:ext>
                </a:extLst>
              </a:tr>
              <a:tr h="370840">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extLst>
                  <a:ext uri="{0D108BD9-81ED-4DB2-BD59-A6C34878D82A}">
                    <a16:rowId xmlns:a16="http://schemas.microsoft.com/office/drawing/2014/main" val="3499058389"/>
                  </a:ext>
                </a:extLst>
              </a:tr>
              <a:tr h="370840">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1932714079"/>
                  </a:ext>
                </a:extLst>
              </a:tr>
            </a:tbl>
          </a:graphicData>
        </a:graphic>
      </p:graphicFrame>
      <p:sp>
        <p:nvSpPr>
          <p:cNvPr id="6" name="Google Shape;80;p16"/>
          <p:cNvSpPr txBox="1">
            <a:spLocks/>
          </p:cNvSpPr>
          <p:nvPr/>
        </p:nvSpPr>
        <p:spPr>
          <a:xfrm>
            <a:off x="244000" y="3310382"/>
            <a:ext cx="8520600" cy="15371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342900">
              <a:spcAft>
                <a:spcPts val="1600"/>
              </a:spcAft>
              <a:buAutoNum type="arabicPeriod"/>
            </a:pPr>
            <a:r>
              <a:rPr lang="en-US" dirty="0" smtClean="0"/>
              <a:t>Filtered Methods</a:t>
            </a:r>
            <a:endParaRPr lang="en-US" dirty="0"/>
          </a:p>
          <a:p>
            <a:pPr marL="0" indent="0">
              <a:spcAft>
                <a:spcPts val="1600"/>
              </a:spcAft>
              <a:buNone/>
            </a:pPr>
            <a:r>
              <a:rPr lang="en-US" dirty="0" smtClean="0"/>
              <a:t>Suppose, we have to find the correlation between different feature pairs, to find the significance between features as, </a:t>
            </a:r>
            <a:endParaRPr lang="en-US" dirty="0"/>
          </a:p>
        </p:txBody>
      </p:sp>
    </p:spTree>
    <p:extLst>
      <p:ext uri="{BB962C8B-B14F-4D97-AF65-F5344CB8AC3E}">
        <p14:creationId xmlns:p14="http://schemas.microsoft.com/office/powerpoint/2010/main" val="26519173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Feature Selection Technique</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86</a:t>
            </a:fld>
            <a:endParaRPr/>
          </a:p>
        </p:txBody>
      </p:sp>
      <mc:AlternateContent xmlns:mc="http://schemas.openxmlformats.org/markup-compatibility/2006" xmlns:a14="http://schemas.microsoft.com/office/drawing/2010/main">
        <mc:Choice Requires="a14">
          <p:sp>
            <p:nvSpPr>
              <p:cNvPr id="6" name="Google Shape;80;p16"/>
              <p:cNvSpPr txBox="1">
                <a:spLocks/>
              </p:cNvSpPr>
              <p:nvPr/>
            </p:nvSpPr>
            <p:spPr>
              <a:xfrm>
                <a:off x="311700" y="1017725"/>
                <a:ext cx="8520600" cy="3663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spcAft>
                    <a:spcPts val="1600"/>
                  </a:spcAft>
                </a:pPr>
                <a:r>
                  <a:rPr lang="en-US" dirty="0" smtClean="0"/>
                  <a:t>Suppose, we are testing the correlation as,</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𝑐𝑜𝑣</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m:oMathPara>
                </a14:m>
                <a:endParaRPr lang="en-US" dirty="0" smtClean="0"/>
              </a:p>
              <a:p>
                <a:pPr marL="0" indent="0">
                  <a:spcAft>
                    <a:spcPts val="1600"/>
                  </a:spcAft>
                  <a:buNone/>
                </a:pPr>
                <a:r>
                  <a:rPr lang="en-US" dirty="0" smtClean="0"/>
                  <a:t>Thus, higher the correlation, higher the significance. Thus, we can only select the feature that has higher co-related to the target machine.</a:t>
                </a:r>
              </a:p>
              <a:p>
                <a:pPr marL="0" indent="0">
                  <a:spcAft>
                    <a:spcPts val="1600"/>
                  </a:spcAft>
                  <a:buNone/>
                </a:pPr>
                <a:r>
                  <a:rPr lang="en-US" dirty="0" smtClean="0"/>
                  <a:t>2. Wrapper Methods</a:t>
                </a:r>
              </a:p>
              <a:p>
                <a:pPr marL="0" indent="0">
                  <a:spcAft>
                    <a:spcPts val="1600"/>
                  </a:spcAft>
                  <a:buNone/>
                </a:pPr>
                <a:r>
                  <a:rPr lang="en-US" dirty="0" smtClean="0"/>
                  <a:t>In this methods, we take the subset and train the model and get the accuracy and error of that model. </a:t>
                </a:r>
              </a:p>
              <a:p>
                <a:pPr marL="0" indent="0">
                  <a:spcAft>
                    <a:spcPts val="1600"/>
                  </a:spcAft>
                  <a:buNone/>
                </a:pPr>
                <a:r>
                  <a:rPr lang="en-US" dirty="0" smtClean="0"/>
                  <a:t>Exemplify as,</a:t>
                </a:r>
              </a:p>
            </p:txBody>
          </p:sp>
        </mc:Choice>
        <mc:Fallback xmlns="">
          <p:sp>
            <p:nvSpPr>
              <p:cNvPr id="6" name="Google Shape;80;p16"/>
              <p:cNvSpPr txBox="1">
                <a:spLocks noRot="1" noChangeAspect="1" noMove="1" noResize="1" noEditPoints="1" noAdjustHandles="1" noChangeArrowheads="1" noChangeShapeType="1" noTextEdit="1"/>
              </p:cNvSpPr>
              <p:nvPr/>
            </p:nvSpPr>
            <p:spPr>
              <a:xfrm>
                <a:off x="311700" y="1017725"/>
                <a:ext cx="8520600" cy="3663284"/>
              </a:xfrm>
              <a:prstGeom prst="rect">
                <a:avLst/>
              </a:prstGeom>
              <a:blipFill>
                <a:blip r:embed="rId3"/>
                <a:stretch>
                  <a:fillRect l="-572" r="-715" b="-249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9092661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Feature Selection Technique</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87</a:t>
            </a:fld>
            <a:endParaRPr/>
          </a:p>
        </p:txBody>
      </p:sp>
      <p:sp>
        <p:nvSpPr>
          <p:cNvPr id="6" name="Google Shape;80;p16"/>
          <p:cNvSpPr txBox="1">
            <a:spLocks/>
          </p:cNvSpPr>
          <p:nvPr/>
        </p:nvSpPr>
        <p:spPr>
          <a:xfrm>
            <a:off x="311700" y="1017726"/>
            <a:ext cx="8520600" cy="4098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None/>
            </a:pPr>
            <a:r>
              <a:rPr lang="en-US" dirty="0" smtClean="0"/>
              <a:t>Suppose, we take the subset as, (A, B) and (T) thus,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310" y="1427587"/>
            <a:ext cx="2880986" cy="2179909"/>
          </a:xfrm>
          <a:prstGeom prst="rect">
            <a:avLst/>
          </a:prstGeom>
        </p:spPr>
      </p:pic>
      <mc:AlternateContent xmlns:mc="http://schemas.openxmlformats.org/markup-compatibility/2006" xmlns:a14="http://schemas.microsoft.com/office/drawing/2010/main">
        <mc:Choice Requires="a14">
          <p:sp>
            <p:nvSpPr>
              <p:cNvPr id="10" name="Google Shape;80;p16"/>
              <p:cNvSpPr txBox="1">
                <a:spLocks/>
              </p:cNvSpPr>
              <p:nvPr/>
            </p:nvSpPr>
            <p:spPr>
              <a:xfrm>
                <a:off x="311700" y="3645074"/>
                <a:ext cx="8520600" cy="13528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None/>
                </a:pPr>
                <a:r>
                  <a:rPr lang="en-US" dirty="0" smtClean="0"/>
                  <a:t>Here, we train the subset feature (A, B) with the target class and we train the model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oMath>
                </a14:m>
                <a:r>
                  <a:rPr lang="en-US" dirty="0" smtClean="0"/>
                  <a:t>. And find the respective Accuracy and error.  Similarly, we take the other subset as, </a:t>
                </a:r>
              </a:p>
              <a:p>
                <a:pPr marL="0" indent="0">
                  <a:spcAft>
                    <a:spcPts val="1600"/>
                  </a:spcAft>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𝐶</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𝑔𝑖𝑣𝑒𝑠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m:oMathPara>
                </a14:m>
                <a:endParaRPr lang="en-US" dirty="0" smtClean="0"/>
              </a:p>
            </p:txBody>
          </p:sp>
        </mc:Choice>
        <mc:Fallback xmlns="">
          <p:sp>
            <p:nvSpPr>
              <p:cNvPr id="10" name="Google Shape;80;p16"/>
              <p:cNvSpPr txBox="1">
                <a:spLocks noRot="1" noChangeAspect="1" noMove="1" noResize="1" noEditPoints="1" noAdjustHandles="1" noChangeArrowheads="1" noChangeShapeType="1" noTextEdit="1"/>
              </p:cNvSpPr>
              <p:nvPr/>
            </p:nvSpPr>
            <p:spPr>
              <a:xfrm>
                <a:off x="311700" y="3645074"/>
                <a:ext cx="8520600" cy="1352811"/>
              </a:xfrm>
              <a:prstGeom prst="rect">
                <a:avLst/>
              </a:prstGeom>
              <a:blipFill>
                <a:blip r:embed="rId4"/>
                <a:stretch>
                  <a:fillRect l="-572" r="-42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360908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Feature Selection Technique</a:t>
            </a:r>
            <a:endParaRPr dirty="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88</a:t>
            </a:fld>
            <a:endParaRPr/>
          </a:p>
        </p:txBody>
      </p:sp>
      <mc:AlternateContent xmlns:mc="http://schemas.openxmlformats.org/markup-compatibility/2006" xmlns:a14="http://schemas.microsoft.com/office/drawing/2010/main">
        <mc:Choice Requires="a14">
          <p:sp>
            <p:nvSpPr>
              <p:cNvPr id="10" name="Google Shape;80;p16"/>
              <p:cNvSpPr txBox="1">
                <a:spLocks/>
              </p:cNvSpPr>
              <p:nvPr/>
            </p:nvSpPr>
            <p:spPr>
              <a:xfrm>
                <a:off x="311700" y="1017726"/>
                <a:ext cx="8520600" cy="39801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spcAft>
                    <a:spcPts val="1600"/>
                  </a:spcAft>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𝐶</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𝑔𝑖𝑣𝑒𝑠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𝐷</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 </m:t>
                      </m:r>
                      <m:r>
                        <a:rPr lang="en-US" b="0" i="1" smtClean="0">
                          <a:latin typeface="Cambria Math" panose="02040503050406030204" pitchFamily="18" charset="0"/>
                        </a:rPr>
                        <m:t>𝑔𝑖𝑣𝑒𝑠</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panose="02040503050406030204" pitchFamily="18" charset="0"/>
                            </a:rPr>
                            <m:t>2</m:t>
                          </m:r>
                        </m:sub>
                      </m:sSub>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𝑠𝑜</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m:t>
                      </m:r>
                    </m:oMath>
                  </m:oMathPara>
                </a14:m>
                <a:endParaRPr lang="en-US" dirty="0" smtClean="0"/>
              </a:p>
              <a:p>
                <a:pPr marL="0" indent="0">
                  <a:spcAft>
                    <a:spcPts val="1600"/>
                  </a:spcAft>
                  <a:buNone/>
                </a:pPr>
                <a:r>
                  <a:rPr lang="en-US" dirty="0" smtClean="0"/>
                  <a:t>Those, who provides highest accuracy, we take that particular subset feature.</a:t>
                </a:r>
              </a:p>
              <a:p>
                <a:pPr marL="0" indent="0">
                  <a:spcAft>
                    <a:spcPts val="1600"/>
                  </a:spcAft>
                  <a:buNone/>
                </a:pPr>
                <a:r>
                  <a:rPr lang="en-US" dirty="0" smtClean="0"/>
                  <a:t>3. Embedded Methods</a:t>
                </a:r>
              </a:p>
              <a:p>
                <a:pPr marL="0" indent="0">
                  <a:spcAft>
                    <a:spcPts val="1600"/>
                  </a:spcAft>
                  <a:buNone/>
                </a:pPr>
                <a:r>
                  <a:rPr lang="en-US" dirty="0" smtClean="0"/>
                  <a:t>Decision Tree is used for the selection of feature. We combine filtered methods and wrapper methods to generate decision tree for the selection of feature.</a:t>
                </a:r>
              </a:p>
            </p:txBody>
          </p:sp>
        </mc:Choice>
        <mc:Fallback xmlns="">
          <p:sp>
            <p:nvSpPr>
              <p:cNvPr id="10" name="Google Shape;80;p16"/>
              <p:cNvSpPr txBox="1">
                <a:spLocks noRot="1" noChangeAspect="1" noMove="1" noResize="1" noEditPoints="1" noAdjustHandles="1" noChangeArrowheads="1" noChangeShapeType="1" noTextEdit="1"/>
              </p:cNvSpPr>
              <p:nvPr/>
            </p:nvSpPr>
            <p:spPr>
              <a:xfrm>
                <a:off x="311700" y="1017726"/>
                <a:ext cx="8520600" cy="3980160"/>
              </a:xfrm>
              <a:prstGeom prst="rect">
                <a:avLst/>
              </a:prstGeom>
              <a:blipFill>
                <a:blip r:embed="rId3"/>
                <a:stretch>
                  <a:fillRect l="-57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471450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Confusion Matrix</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10179786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Matrix</a:t>
            </a:r>
            <a:endParaRPr dirty="0"/>
          </a:p>
        </p:txBody>
      </p:sp>
      <mc:AlternateContent xmlns:mc="http://schemas.openxmlformats.org/markup-compatibility/2006" xmlns:a14="http://schemas.microsoft.com/office/drawing/2010/main">
        <mc:Choice Requires="a14">
          <p:sp>
            <p:nvSpPr>
              <p:cNvPr id="73" name="Google Shape;73;p15"/>
              <p:cNvSpPr txBox="1">
                <a:spLocks noGrp="1"/>
              </p:cNvSpPr>
              <p:nvPr>
                <p:ph type="body" idx="1"/>
              </p:nvPr>
            </p:nvSpPr>
            <p:spPr>
              <a:xfrm>
                <a:off x="311700" y="1152475"/>
                <a:ext cx="8520600" cy="3679298"/>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US" dirty="0" smtClean="0"/>
                  <a:t>Mathematically,</a:t>
                </a:r>
              </a:p>
              <a:p>
                <a:pPr marL="457200" lvl="0" indent="-342900" algn="just" rtl="0">
                  <a:spcBef>
                    <a:spcPts val="0"/>
                  </a:spcBef>
                  <a:spcAft>
                    <a:spcPts val="0"/>
                  </a:spcAft>
                  <a:buSzPts val="1800"/>
                  <a:buChar char="●"/>
                </a:pPr>
                <a:r>
                  <a:rPr lang="en-US" dirty="0" smtClean="0"/>
                  <a:t>Suppose A, B, C are the matrix, the addition and the subtraction of the A and B are,</a:t>
                </a:r>
              </a:p>
              <a:p>
                <a:pPr marL="114300" lv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11</m:t>
                                    </m:r>
                                  </m:sub>
                                </m:sSub>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11</m:t>
                                    </m:r>
                                  </m:sub>
                                </m:sSub>
                              </m:e>
                              <m:e>
                                <m:r>
                                  <a:rPr lang="en-US" b="0" i="1" smtClean="0">
                                    <a:latin typeface="Cambria Math" panose="02040503050406030204" pitchFamily="18" charset="0"/>
                                  </a:rPr>
                                  <m:t>⋯</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r>
                                      <a:rPr lang="en-US" b="0" i="1" smtClean="0">
                                        <a:latin typeface="Cambria Math" panose="02040503050406030204" pitchFamily="18" charset="0"/>
                                      </a:rPr>
                                      <m:t>𝑛</m:t>
                                    </m:r>
                                  </m:sub>
                                </m:sSub>
                              </m:e>
                            </m:mr>
                            <m:mr>
                              <m:e>
                                <m:r>
                                  <a:rPr lang="en-US" b="0" i="1" smtClean="0">
                                    <a:latin typeface="Cambria Math" panose="02040503050406030204" pitchFamily="18" charset="0"/>
                                  </a:rPr>
                                  <m:t>⋮</m:t>
                                </m:r>
                              </m:e>
                              <m:e>
                                <m:r>
                                  <a:rPr lang="en-US" b="0" i="1" smtClean="0">
                                    <a:latin typeface="Cambria Math" panose="02040503050406030204" pitchFamily="18" charset="0"/>
                                  </a:rPr>
                                  <m:t>⋱</m:t>
                                </m:r>
                              </m:e>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𝑚</m:t>
                                    </m:r>
                                    <m:r>
                                      <a:rPr lang="en-US" i="1">
                                        <a:latin typeface="Cambria Math" panose="02040503050406030204" pitchFamily="18" charset="0"/>
                                      </a:rPr>
                                      <m:t>1</m:t>
                                    </m:r>
                                  </m:sub>
                                </m:sSub>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𝑚</m:t>
                                    </m:r>
                                    <m:r>
                                      <a:rPr lang="en-US" i="1">
                                        <a:latin typeface="Cambria Math" panose="02040503050406030204" pitchFamily="18" charset="0"/>
                                      </a:rPr>
                                      <m:t>1</m:t>
                                    </m:r>
                                  </m:sub>
                                </m:sSub>
                              </m:e>
                              <m:e>
                                <m:r>
                                  <a:rPr lang="en-US" b="0" i="1" smtClean="0">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𝑚𝑛</m:t>
                                    </m:r>
                                  </m:sub>
                                </m:sSub>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𝑚𝑛</m:t>
                                    </m:r>
                                  </m:sub>
                                </m:sSub>
                              </m:e>
                            </m:mr>
                          </m:m>
                        </m:e>
                      </m:d>
                    </m:oMath>
                  </m:oMathPara>
                </a14:m>
                <a:endParaRPr lang="en-US" dirty="0" smtClean="0"/>
              </a:p>
              <a:p>
                <a:pPr marL="114300" lvl="0" indent="0">
                  <a:buNone/>
                </a:pPr>
                <a:endParaRPr lang="en-US" dirty="0" smtClean="0"/>
              </a:p>
              <a:p>
                <a:pPr marL="114300" lv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r>
                                      <a:rPr lang="en-US" i="1">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m:t>
                                    </m:r>
                                    <m:r>
                                      <a:rPr lang="en-US" i="1">
                                        <a:latin typeface="Cambria Math" panose="02040503050406030204" pitchFamily="18" charset="0"/>
                                      </a:rPr>
                                      <m:t>𝑛</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𝑚</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𝑚</m:t>
                                    </m:r>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𝑚𝑛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𝑚𝑛</m:t>
                                    </m:r>
                                  </m:sub>
                                </m:sSub>
                              </m:e>
                            </m:mr>
                          </m:m>
                        </m:e>
                      </m:d>
                    </m:oMath>
                  </m:oMathPara>
                </a14:m>
                <a:endParaRPr lang="en-US" dirty="0" smtClean="0"/>
              </a:p>
            </p:txBody>
          </p:sp>
        </mc:Choice>
        <mc:Fallback xmlns="">
          <p:sp>
            <p:nvSpPr>
              <p:cNvPr id="73" name="Google Shape;73;p15"/>
              <p:cNvSpPr txBox="1">
                <a:spLocks noGrp="1" noRot="1" noChangeAspect="1" noMove="1" noResize="1" noEditPoints="1" noAdjustHandles="1" noChangeArrowheads="1" noChangeShapeType="1" noTextEdit="1"/>
              </p:cNvSpPr>
              <p:nvPr>
                <p:ph type="body" idx="1"/>
              </p:nvPr>
            </p:nvSpPr>
            <p:spPr>
              <a:xfrm>
                <a:off x="311700" y="1152475"/>
                <a:ext cx="8520600" cy="3679298"/>
              </a:xfrm>
              <a:prstGeom prst="rect">
                <a:avLst/>
              </a:prstGeom>
              <a:blipFill>
                <a:blip r:embed="rId3"/>
                <a:stretch>
                  <a:fillRect r="-644"/>
                </a:stretch>
              </a:blipFill>
            </p:spPr>
            <p:txBody>
              <a:bodyPr/>
              <a:lstStyle/>
              <a:p>
                <a:r>
                  <a:rPr lang="en-US">
                    <a:noFill/>
                  </a:rPr>
                  <a:t> </a:t>
                </a:r>
              </a:p>
            </p:txBody>
          </p:sp>
        </mc:Fallback>
      </mc:AlternateContent>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6726977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Confusion Matrix</a:t>
            </a:r>
            <a:endParaRPr dirty="0"/>
          </a:p>
        </p:txBody>
      </p:sp>
      <p:sp>
        <p:nvSpPr>
          <p:cNvPr id="80" name="Google Shape;80;p16"/>
          <p:cNvSpPr txBox="1">
            <a:spLocks noGrp="1"/>
          </p:cNvSpPr>
          <p:nvPr>
            <p:ph type="body" idx="1"/>
          </p:nvPr>
        </p:nvSpPr>
        <p:spPr>
          <a:xfrm>
            <a:off x="311700" y="1152473"/>
            <a:ext cx="8520600" cy="1252524"/>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It is the table that is often used to describe the performance of the classification on a test data for which the true value is known.</a:t>
            </a:r>
          </a:p>
          <a:p>
            <a:pPr marL="285750" indent="-285750">
              <a:spcAft>
                <a:spcPts val="1600"/>
              </a:spcAft>
            </a:pPr>
            <a:r>
              <a:rPr lang="en-US" dirty="0" smtClean="0"/>
              <a:t>Suppose we have the confusion matrix as, </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90</a:t>
            </a:fld>
            <a:endParaRPr/>
          </a:p>
        </p:txBody>
      </p:sp>
      <p:graphicFrame>
        <p:nvGraphicFramePr>
          <p:cNvPr id="3" name="Table 2"/>
          <p:cNvGraphicFramePr>
            <a:graphicFrameLocks noGrp="1"/>
          </p:cNvGraphicFramePr>
          <p:nvPr>
            <p:extLst>
              <p:ext uri="{D42A27DB-BD31-4B8C-83A1-F6EECF244321}">
                <p14:modId xmlns:p14="http://schemas.microsoft.com/office/powerpoint/2010/main" val="3270098521"/>
              </p:ext>
            </p:extLst>
          </p:nvPr>
        </p:nvGraphicFramePr>
        <p:xfrm>
          <a:off x="1260953" y="2539745"/>
          <a:ext cx="6096000" cy="2408036"/>
        </p:xfrm>
        <a:graphic>
          <a:graphicData uri="http://schemas.openxmlformats.org/drawingml/2006/table">
            <a:tbl>
              <a:tblPr firstRow="1" bandRow="1">
                <a:tableStyleId>{073A0DAA-6AF3-43AB-8588-CEC1D06C72B9}</a:tableStyleId>
              </a:tblPr>
              <a:tblGrid>
                <a:gridCol w="1524000">
                  <a:extLst>
                    <a:ext uri="{9D8B030D-6E8A-4147-A177-3AD203B41FA5}">
                      <a16:colId xmlns:a16="http://schemas.microsoft.com/office/drawing/2014/main" val="2154362461"/>
                    </a:ext>
                  </a:extLst>
                </a:gridCol>
                <a:gridCol w="1524000">
                  <a:extLst>
                    <a:ext uri="{9D8B030D-6E8A-4147-A177-3AD203B41FA5}">
                      <a16:colId xmlns:a16="http://schemas.microsoft.com/office/drawing/2014/main" val="2101992787"/>
                    </a:ext>
                  </a:extLst>
                </a:gridCol>
                <a:gridCol w="1524000">
                  <a:extLst>
                    <a:ext uri="{9D8B030D-6E8A-4147-A177-3AD203B41FA5}">
                      <a16:colId xmlns:a16="http://schemas.microsoft.com/office/drawing/2014/main" val="2428194658"/>
                    </a:ext>
                  </a:extLst>
                </a:gridCol>
                <a:gridCol w="1524000">
                  <a:extLst>
                    <a:ext uri="{9D8B030D-6E8A-4147-A177-3AD203B41FA5}">
                      <a16:colId xmlns:a16="http://schemas.microsoft.com/office/drawing/2014/main" val="2620257971"/>
                    </a:ext>
                  </a:extLst>
                </a:gridCol>
              </a:tblGrid>
              <a:tr h="602009">
                <a:tc>
                  <a:txBody>
                    <a:bodyPr/>
                    <a:lstStyle/>
                    <a:p>
                      <a:pPr algn="ctr"/>
                      <a:endParaRPr lang="en-US" dirty="0">
                        <a:solidFill>
                          <a:schemeClr val="bg1"/>
                        </a:solidFill>
                      </a:endParaRPr>
                    </a:p>
                  </a:txBody>
                  <a:tcPr anchor="ctr"/>
                </a:tc>
                <a:tc>
                  <a:txBody>
                    <a:bodyPr/>
                    <a:lstStyle/>
                    <a:p>
                      <a:pPr algn="ctr"/>
                      <a:r>
                        <a:rPr lang="en-US" dirty="0" smtClean="0">
                          <a:solidFill>
                            <a:schemeClr val="bg1"/>
                          </a:solidFill>
                        </a:rPr>
                        <a:t>Predicted</a:t>
                      </a:r>
                      <a:r>
                        <a:rPr lang="en-US" baseline="0" dirty="0" smtClean="0">
                          <a:solidFill>
                            <a:schemeClr val="bg1"/>
                          </a:solidFill>
                        </a:rPr>
                        <a:t> (NO)</a:t>
                      </a:r>
                      <a:endParaRPr lang="en-US" dirty="0">
                        <a:solidFill>
                          <a:schemeClr val="bg1"/>
                        </a:solidFill>
                      </a:endParaRPr>
                    </a:p>
                  </a:txBody>
                  <a:tcPr anchor="ctr"/>
                </a:tc>
                <a:tc>
                  <a:txBody>
                    <a:bodyPr/>
                    <a:lstStyle/>
                    <a:p>
                      <a:pPr algn="ctr"/>
                      <a:r>
                        <a:rPr lang="en-US" dirty="0" smtClean="0">
                          <a:solidFill>
                            <a:schemeClr val="bg1"/>
                          </a:solidFill>
                        </a:rPr>
                        <a:t>Predicted (YES)</a:t>
                      </a:r>
                      <a:endParaRPr lang="en-US" dirty="0">
                        <a:solidFill>
                          <a:schemeClr val="bg1"/>
                        </a:solidFill>
                      </a:endParaRPr>
                    </a:p>
                  </a:txBody>
                  <a:tcPr anchor="ctr"/>
                </a:tc>
                <a:tc>
                  <a:txBody>
                    <a:bodyPr/>
                    <a:lstStyle/>
                    <a:p>
                      <a:pPr algn="ctr"/>
                      <a:r>
                        <a:rPr lang="en-US" dirty="0" smtClean="0">
                          <a:solidFill>
                            <a:schemeClr val="bg1"/>
                          </a:solidFill>
                        </a:rPr>
                        <a:t>TOTAL</a:t>
                      </a:r>
                      <a:endParaRPr lang="en-US" dirty="0">
                        <a:solidFill>
                          <a:schemeClr val="bg1"/>
                        </a:solidFill>
                      </a:endParaRPr>
                    </a:p>
                  </a:txBody>
                  <a:tcPr anchor="ctr"/>
                </a:tc>
                <a:extLst>
                  <a:ext uri="{0D108BD9-81ED-4DB2-BD59-A6C34878D82A}">
                    <a16:rowId xmlns:a16="http://schemas.microsoft.com/office/drawing/2014/main" val="2304531033"/>
                  </a:ext>
                </a:extLst>
              </a:tr>
              <a:tr h="602009">
                <a:tc>
                  <a:txBody>
                    <a:bodyPr/>
                    <a:lstStyle/>
                    <a:p>
                      <a:pPr algn="ctr"/>
                      <a:r>
                        <a:rPr lang="en-US" b="1" dirty="0" smtClean="0">
                          <a:solidFill>
                            <a:schemeClr val="bg1"/>
                          </a:solidFill>
                        </a:rPr>
                        <a:t>Actual</a:t>
                      </a:r>
                      <a:r>
                        <a:rPr lang="en-US" b="1" baseline="0" dirty="0" smtClean="0">
                          <a:solidFill>
                            <a:schemeClr val="bg1"/>
                          </a:solidFill>
                        </a:rPr>
                        <a:t> (NO)</a:t>
                      </a:r>
                      <a:endParaRPr lang="en-US" b="1" dirty="0">
                        <a:solidFill>
                          <a:schemeClr val="bg1"/>
                        </a:solidFill>
                      </a:endParaRPr>
                    </a:p>
                  </a:txBody>
                  <a:tcPr anchor="ctr"/>
                </a:tc>
                <a:tc>
                  <a:txBody>
                    <a:bodyPr/>
                    <a:lstStyle/>
                    <a:p>
                      <a:pPr algn="ctr"/>
                      <a:r>
                        <a:rPr lang="en-US" dirty="0" smtClean="0">
                          <a:solidFill>
                            <a:schemeClr val="bg1"/>
                          </a:solidFill>
                        </a:rPr>
                        <a:t>[TN] 50</a:t>
                      </a:r>
                      <a:endParaRPr lang="en-US" dirty="0">
                        <a:solidFill>
                          <a:schemeClr val="bg1"/>
                        </a:solidFill>
                      </a:endParaRPr>
                    </a:p>
                  </a:txBody>
                  <a:tcPr anchor="ctr"/>
                </a:tc>
                <a:tc>
                  <a:txBody>
                    <a:bodyPr/>
                    <a:lstStyle/>
                    <a:p>
                      <a:pPr algn="ctr"/>
                      <a:r>
                        <a:rPr lang="en-US" dirty="0" smtClean="0">
                          <a:solidFill>
                            <a:schemeClr val="bg1"/>
                          </a:solidFill>
                        </a:rPr>
                        <a:t>[FP]</a:t>
                      </a:r>
                      <a:r>
                        <a:rPr lang="en-US" baseline="0" dirty="0" smtClean="0">
                          <a:solidFill>
                            <a:schemeClr val="bg1"/>
                          </a:solidFill>
                        </a:rPr>
                        <a:t> 10</a:t>
                      </a:r>
                      <a:endParaRPr lang="en-US" dirty="0">
                        <a:solidFill>
                          <a:schemeClr val="bg1"/>
                        </a:solidFill>
                      </a:endParaRPr>
                    </a:p>
                  </a:txBody>
                  <a:tcPr anchor="ctr"/>
                </a:tc>
                <a:tc>
                  <a:txBody>
                    <a:bodyPr/>
                    <a:lstStyle/>
                    <a:p>
                      <a:pPr algn="ctr"/>
                      <a:r>
                        <a:rPr lang="en-US" b="1" dirty="0" smtClean="0">
                          <a:solidFill>
                            <a:schemeClr val="bg1"/>
                          </a:solidFill>
                        </a:rPr>
                        <a:t>60</a:t>
                      </a:r>
                      <a:endParaRPr lang="en-US" b="1" dirty="0">
                        <a:solidFill>
                          <a:schemeClr val="bg1"/>
                        </a:solidFill>
                      </a:endParaRPr>
                    </a:p>
                  </a:txBody>
                  <a:tcPr anchor="ctr"/>
                </a:tc>
                <a:extLst>
                  <a:ext uri="{0D108BD9-81ED-4DB2-BD59-A6C34878D82A}">
                    <a16:rowId xmlns:a16="http://schemas.microsoft.com/office/drawing/2014/main" val="1439089211"/>
                  </a:ext>
                </a:extLst>
              </a:tr>
              <a:tr h="602009">
                <a:tc>
                  <a:txBody>
                    <a:bodyPr/>
                    <a:lstStyle/>
                    <a:p>
                      <a:pPr algn="ctr"/>
                      <a:r>
                        <a:rPr lang="en-US" b="1" dirty="0" smtClean="0">
                          <a:solidFill>
                            <a:schemeClr val="bg1"/>
                          </a:solidFill>
                        </a:rPr>
                        <a:t>Actual</a:t>
                      </a:r>
                      <a:r>
                        <a:rPr lang="en-US" b="1" baseline="0" dirty="0" smtClean="0">
                          <a:solidFill>
                            <a:schemeClr val="bg1"/>
                          </a:solidFill>
                        </a:rPr>
                        <a:t> (YES)</a:t>
                      </a:r>
                      <a:endParaRPr lang="en-US" b="1" dirty="0">
                        <a:solidFill>
                          <a:schemeClr val="bg1"/>
                        </a:solidFill>
                      </a:endParaRPr>
                    </a:p>
                  </a:txBody>
                  <a:tcPr anchor="ctr"/>
                </a:tc>
                <a:tc>
                  <a:txBody>
                    <a:bodyPr/>
                    <a:lstStyle/>
                    <a:p>
                      <a:pPr algn="ctr"/>
                      <a:r>
                        <a:rPr lang="en-US" dirty="0" smtClean="0">
                          <a:solidFill>
                            <a:schemeClr val="bg1"/>
                          </a:solidFill>
                        </a:rPr>
                        <a:t>[FN]</a:t>
                      </a:r>
                      <a:r>
                        <a:rPr lang="en-US" baseline="0" dirty="0" smtClean="0">
                          <a:solidFill>
                            <a:schemeClr val="bg1"/>
                          </a:solidFill>
                        </a:rPr>
                        <a:t> 5</a:t>
                      </a:r>
                      <a:endParaRPr lang="en-US" dirty="0">
                        <a:solidFill>
                          <a:schemeClr val="bg1"/>
                        </a:solidFill>
                      </a:endParaRPr>
                    </a:p>
                  </a:txBody>
                  <a:tcPr anchor="ctr"/>
                </a:tc>
                <a:tc>
                  <a:txBody>
                    <a:bodyPr/>
                    <a:lstStyle/>
                    <a:p>
                      <a:pPr algn="ctr"/>
                      <a:r>
                        <a:rPr lang="en-US" dirty="0" smtClean="0">
                          <a:solidFill>
                            <a:schemeClr val="bg1"/>
                          </a:solidFill>
                        </a:rPr>
                        <a:t>[TP]</a:t>
                      </a:r>
                      <a:r>
                        <a:rPr lang="en-US" baseline="0" dirty="0" smtClean="0">
                          <a:solidFill>
                            <a:schemeClr val="bg1"/>
                          </a:solidFill>
                        </a:rPr>
                        <a:t> 100</a:t>
                      </a:r>
                      <a:endParaRPr lang="en-US" dirty="0">
                        <a:solidFill>
                          <a:schemeClr val="bg1"/>
                        </a:solidFill>
                      </a:endParaRPr>
                    </a:p>
                  </a:txBody>
                  <a:tcPr anchor="ctr"/>
                </a:tc>
                <a:tc>
                  <a:txBody>
                    <a:bodyPr/>
                    <a:lstStyle/>
                    <a:p>
                      <a:pPr algn="ctr"/>
                      <a:r>
                        <a:rPr lang="en-US" b="1" dirty="0" smtClean="0">
                          <a:solidFill>
                            <a:schemeClr val="bg1"/>
                          </a:solidFill>
                        </a:rPr>
                        <a:t>105</a:t>
                      </a:r>
                      <a:endParaRPr lang="en-US" b="1" dirty="0">
                        <a:solidFill>
                          <a:schemeClr val="bg1"/>
                        </a:solidFill>
                      </a:endParaRPr>
                    </a:p>
                  </a:txBody>
                  <a:tcPr anchor="ctr"/>
                </a:tc>
                <a:extLst>
                  <a:ext uri="{0D108BD9-81ED-4DB2-BD59-A6C34878D82A}">
                    <a16:rowId xmlns:a16="http://schemas.microsoft.com/office/drawing/2014/main" val="384328652"/>
                  </a:ext>
                </a:extLst>
              </a:tr>
              <a:tr h="602009">
                <a:tc>
                  <a:txBody>
                    <a:bodyPr/>
                    <a:lstStyle/>
                    <a:p>
                      <a:pPr algn="ctr"/>
                      <a:r>
                        <a:rPr lang="en-US" b="1" dirty="0" smtClean="0">
                          <a:solidFill>
                            <a:schemeClr val="bg1"/>
                          </a:solidFill>
                        </a:rPr>
                        <a:t>Total</a:t>
                      </a:r>
                      <a:endParaRPr lang="en-US" b="1" dirty="0">
                        <a:solidFill>
                          <a:schemeClr val="bg1"/>
                        </a:solidFill>
                      </a:endParaRPr>
                    </a:p>
                  </a:txBody>
                  <a:tcPr anchor="ctr"/>
                </a:tc>
                <a:tc>
                  <a:txBody>
                    <a:bodyPr/>
                    <a:lstStyle/>
                    <a:p>
                      <a:pPr algn="ctr"/>
                      <a:r>
                        <a:rPr lang="en-US" b="1" dirty="0" smtClean="0">
                          <a:solidFill>
                            <a:schemeClr val="bg1"/>
                          </a:solidFill>
                        </a:rPr>
                        <a:t>55</a:t>
                      </a:r>
                      <a:endParaRPr lang="en-US" b="1" dirty="0">
                        <a:solidFill>
                          <a:schemeClr val="bg1"/>
                        </a:solidFill>
                      </a:endParaRPr>
                    </a:p>
                  </a:txBody>
                  <a:tcPr anchor="ctr"/>
                </a:tc>
                <a:tc>
                  <a:txBody>
                    <a:bodyPr/>
                    <a:lstStyle/>
                    <a:p>
                      <a:pPr algn="ctr"/>
                      <a:r>
                        <a:rPr lang="en-US" b="1" dirty="0" smtClean="0">
                          <a:solidFill>
                            <a:schemeClr val="bg1"/>
                          </a:solidFill>
                        </a:rPr>
                        <a:t>110</a:t>
                      </a:r>
                      <a:endParaRPr lang="en-US" b="1" dirty="0">
                        <a:solidFill>
                          <a:schemeClr val="bg1"/>
                        </a:solidFill>
                      </a:endParaRPr>
                    </a:p>
                  </a:txBody>
                  <a:tcPr anchor="ctr"/>
                </a:tc>
                <a:tc>
                  <a:txBody>
                    <a:bodyPr/>
                    <a:lstStyle/>
                    <a:p>
                      <a:pPr algn="ctr"/>
                      <a:r>
                        <a:rPr lang="en-US" b="1" dirty="0" smtClean="0">
                          <a:solidFill>
                            <a:schemeClr val="bg1"/>
                          </a:solidFill>
                        </a:rPr>
                        <a:t>165</a:t>
                      </a:r>
                      <a:endParaRPr lang="en-US" b="1" dirty="0">
                        <a:solidFill>
                          <a:schemeClr val="bg1"/>
                        </a:solidFill>
                      </a:endParaRPr>
                    </a:p>
                  </a:txBody>
                  <a:tcPr anchor="ctr"/>
                </a:tc>
                <a:extLst>
                  <a:ext uri="{0D108BD9-81ED-4DB2-BD59-A6C34878D82A}">
                    <a16:rowId xmlns:a16="http://schemas.microsoft.com/office/drawing/2014/main" val="3800680588"/>
                  </a:ext>
                </a:extLst>
              </a:tr>
            </a:tbl>
          </a:graphicData>
        </a:graphic>
      </p:graphicFrame>
    </p:spTree>
    <p:extLst>
      <p:ext uri="{BB962C8B-B14F-4D97-AF65-F5344CB8AC3E}">
        <p14:creationId xmlns:p14="http://schemas.microsoft.com/office/powerpoint/2010/main" val="40930821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Confusion Matrix</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Where, </a:t>
                </a:r>
                <a:endParaRPr lang="en-US" dirty="0"/>
              </a:p>
              <a:p>
                <a:pPr marL="0" indent="0" algn="ctr">
                  <a:spcAft>
                    <a:spcPts val="1600"/>
                  </a:spcAft>
                  <a:buNone/>
                </a:pPr>
                <a:r>
                  <a:rPr lang="en-US" dirty="0" smtClean="0"/>
                  <a:t>TN = True Negative</a:t>
                </a:r>
              </a:p>
              <a:p>
                <a:pPr marL="0" indent="0" algn="ctr">
                  <a:spcAft>
                    <a:spcPts val="1600"/>
                  </a:spcAft>
                  <a:buNone/>
                </a:pPr>
                <a:r>
                  <a:rPr lang="en-US" dirty="0" smtClean="0"/>
                  <a:t>FP = False Positive</a:t>
                </a:r>
              </a:p>
              <a:p>
                <a:pPr marL="0" indent="0" algn="ctr">
                  <a:spcAft>
                    <a:spcPts val="1600"/>
                  </a:spcAft>
                  <a:buNone/>
                </a:pPr>
                <a:r>
                  <a:rPr lang="en-US" dirty="0" smtClean="0"/>
                  <a:t>FN = False Negative</a:t>
                </a:r>
              </a:p>
              <a:p>
                <a:pPr marL="0" indent="0" algn="ctr">
                  <a:spcAft>
                    <a:spcPts val="1600"/>
                  </a:spcAft>
                  <a:buNone/>
                </a:pPr>
                <a:r>
                  <a:rPr lang="en-US" dirty="0" smtClean="0"/>
                  <a:t>TP = True Positive</a:t>
                </a:r>
                <a:endParaRPr lang="en-US" dirty="0"/>
              </a:p>
              <a:p>
                <a:pPr marL="0" indent="0">
                  <a:spcAft>
                    <a:spcPts val="1600"/>
                  </a:spcAft>
                  <a:buNone/>
                </a:pPr>
                <a:r>
                  <a:rPr lang="en-US" dirty="0" smtClean="0"/>
                  <a:t>Formula to calculate,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𝑅𝑒𝑐𝑎𝑙𝑙</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𝑌𝑒𝑠</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m:t>
                          </m:r>
                        </m:num>
                        <m:den>
                          <m:r>
                            <a:rPr lang="en-US" b="0" i="1" smtClean="0">
                              <a:latin typeface="Cambria Math" panose="02040503050406030204" pitchFamily="18" charset="0"/>
                            </a:rPr>
                            <m:t>105</m:t>
                          </m:r>
                        </m:den>
                      </m:f>
                      <m:r>
                        <a:rPr lang="en-US" b="0" i="1" smtClean="0">
                          <a:latin typeface="Cambria Math" panose="02040503050406030204" pitchFamily="18" charset="0"/>
                        </a:rPr>
                        <m:t>=0.95</m:t>
                      </m:r>
                    </m:oMath>
                  </m:oMathPara>
                </a14:m>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9221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41278796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Confusion Matrix</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𝑇𝑁</m:t>
                          </m:r>
                        </m:num>
                        <m:den>
                          <m:r>
                            <a:rPr lang="en-US" b="0" i="1" smtClean="0">
                              <a:latin typeface="Cambria Math" panose="02040503050406030204" pitchFamily="18" charset="0"/>
                            </a:rPr>
                            <m:t>𝑇𝑜𝑡𝑎𝑙</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100+50</m:t>
                          </m:r>
                        </m:num>
                        <m:den>
                          <m:r>
                            <a:rPr lang="en-US" b="0" i="1" smtClean="0">
                              <a:latin typeface="Cambria Math" panose="02040503050406030204" pitchFamily="18" charset="0"/>
                            </a:rPr>
                            <m:t>165</m:t>
                          </m:r>
                        </m:den>
                      </m:f>
                      <m:r>
                        <a:rPr lang="en-US" b="0" i="1" smtClean="0">
                          <a:latin typeface="Cambria Math" panose="02040503050406030204" pitchFamily="18" charset="0"/>
                        </a:rPr>
                        <m:t>=0.91</m:t>
                      </m:r>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𝑅𝑎𝑡𝑒</m:t>
                      </m:r>
                      <m:r>
                        <a:rPr lang="en-US" i="1">
                          <a:latin typeface="Cambria Math" panose="02040503050406030204" pitchFamily="18" charset="0"/>
                        </a:rPr>
                        <m:t>=</m:t>
                      </m:r>
                      <m:r>
                        <a:rPr lang="en-US" i="1" smtClean="0">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𝐹</m:t>
                          </m:r>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𝑁</m:t>
                          </m:r>
                        </m:num>
                        <m:den>
                          <m:r>
                            <a:rPr lang="en-US" i="1">
                              <a:latin typeface="Cambria Math" panose="02040503050406030204" pitchFamily="18" charset="0"/>
                            </a:rPr>
                            <m:t>𝑇𝑜𝑡𝑎𝑙</m:t>
                          </m:r>
                        </m:den>
                      </m:f>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1−</m:t>
                      </m:r>
                      <m:r>
                        <a:rPr lang="en-US" b="0" i="1" smtClean="0">
                          <a:latin typeface="Cambria Math" panose="02040503050406030204" pitchFamily="18" charset="0"/>
                        </a:rPr>
                        <m:t>𝑎𝑐𝑐𝑢𝑟𝑎𝑐𝑦</m:t>
                      </m:r>
                      <m:r>
                        <a:rPr lang="en-US" b="0" i="1" smtClean="0">
                          <a:latin typeface="Cambria Math" panose="02040503050406030204" pitchFamily="18" charset="0"/>
                        </a:rPr>
                        <m:t>=1−0.91=0.09</m:t>
                      </m:r>
                    </m:oMath>
                  </m:oMathPara>
                </a14:m>
                <a:endParaRPr lang="en-US" dirty="0" smtClean="0"/>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𝑃𝑟𝑒𝑐𝑖𝑠𝑖𝑜𝑛</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𝑇𝑃</m:t>
                          </m:r>
                        </m:num>
                        <m:den>
                          <m:r>
                            <a:rPr lang="en-US" b="0" i="1" smtClean="0">
                              <a:latin typeface="Cambria Math" panose="02040503050406030204" pitchFamily="18" charset="0"/>
                            </a:rPr>
                            <m:t>𝑃𝑟𝑒𝑑𝑖𝑐𝑡𝑒𝑑</m:t>
                          </m:r>
                          <m:r>
                            <a:rPr lang="en-US" b="0" i="1" smtClean="0">
                              <a:latin typeface="Cambria Math" panose="02040503050406030204" pitchFamily="18" charset="0"/>
                            </a:rPr>
                            <m:t> </m:t>
                          </m:r>
                          <m:r>
                            <a:rPr lang="en-US" b="0" i="1" smtClean="0">
                              <a:latin typeface="Cambria Math" panose="02040503050406030204" pitchFamily="18" charset="0"/>
                            </a:rPr>
                            <m:t>𝑌𝑒𝑠</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100</m:t>
                          </m:r>
                        </m:num>
                        <m:den>
                          <m:r>
                            <a:rPr lang="en-US" i="1">
                              <a:latin typeface="Cambria Math" panose="02040503050406030204" pitchFamily="18" charset="0"/>
                            </a:rPr>
                            <m:t>1</m:t>
                          </m:r>
                          <m:r>
                            <a:rPr lang="en-US" b="0" i="1" smtClean="0">
                              <a:latin typeface="Cambria Math" panose="02040503050406030204" pitchFamily="18" charset="0"/>
                            </a:rPr>
                            <m:t>10</m:t>
                          </m:r>
                        </m:den>
                      </m:f>
                      <m:r>
                        <a:rPr lang="en-US" i="1">
                          <a:latin typeface="Cambria Math" panose="02040503050406030204" pitchFamily="18" charset="0"/>
                        </a:rPr>
                        <m:t>=0.9</m:t>
                      </m:r>
                      <m:r>
                        <a:rPr lang="en-US" b="0" i="1" smtClean="0">
                          <a:latin typeface="Cambria Math" panose="02040503050406030204" pitchFamily="18" charset="0"/>
                        </a:rPr>
                        <m:t>0</m:t>
                      </m:r>
                    </m:oMath>
                  </m:oMathPara>
                </a14:m>
                <a:endParaRPr lang="en-US" dirty="0"/>
              </a:p>
              <a:p>
                <a:pPr marL="0" indent="0">
                  <a:spcAft>
                    <a:spcPts val="1600"/>
                  </a:spcAft>
                  <a:buNone/>
                </a:pPr>
                <a:endParaRPr lang="en-US" dirty="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922136"/>
              </a:xfrm>
              <a:prstGeom prst="rect">
                <a:avLst/>
              </a:prstGeom>
              <a:blipFill>
                <a:blip r:embed="rId3"/>
                <a:stretch>
                  <a:fillRect/>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178956024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Managing Missing Features</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93</a:t>
            </a:fld>
            <a:endParaRPr/>
          </a:p>
        </p:txBody>
      </p:sp>
    </p:spTree>
    <p:extLst>
      <p:ext uri="{BB962C8B-B14F-4D97-AF65-F5344CB8AC3E}">
        <p14:creationId xmlns:p14="http://schemas.microsoft.com/office/powerpoint/2010/main" val="20479453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Missing Features</a:t>
            </a:r>
            <a:endParaRPr dirty="0"/>
          </a:p>
        </p:txBody>
      </p:sp>
      <p:sp>
        <p:nvSpPr>
          <p:cNvPr id="80" name="Google Shape;80;p16"/>
          <p:cNvSpPr txBox="1">
            <a:spLocks noGrp="1"/>
          </p:cNvSpPr>
          <p:nvPr>
            <p:ph type="body" idx="1"/>
          </p:nvPr>
        </p:nvSpPr>
        <p:spPr>
          <a:xfrm>
            <a:off x="311700" y="1152473"/>
            <a:ext cx="8520600" cy="751483"/>
          </a:xfrm>
          <a:prstGeom prst="rect">
            <a:avLst/>
          </a:prstGeom>
        </p:spPr>
        <p:txBody>
          <a:bodyPr spcFirstLastPara="1" wrap="square" lIns="91425" tIns="91425" rIns="91425" bIns="91425" anchor="t" anchorCtr="0">
            <a:noAutofit/>
          </a:bodyPr>
          <a:lstStyle/>
          <a:p>
            <a:pPr marL="285750" indent="-285750">
              <a:spcAft>
                <a:spcPts val="1600"/>
              </a:spcAft>
            </a:pPr>
            <a:r>
              <a:rPr lang="en-US" dirty="0" smtClean="0"/>
              <a:t>Missing features in the dataset can lead towards the inaccurate model building during the training phase. Suppose, we have the dataset as,</a:t>
            </a:r>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94</a:t>
            </a:fld>
            <a:endParaRPr/>
          </a:p>
        </p:txBody>
      </p:sp>
      <p:graphicFrame>
        <p:nvGraphicFramePr>
          <p:cNvPr id="2" name="Table 1"/>
          <p:cNvGraphicFramePr>
            <a:graphicFrameLocks noGrp="1"/>
          </p:cNvGraphicFramePr>
          <p:nvPr>
            <p:extLst>
              <p:ext uri="{D42A27DB-BD31-4B8C-83A1-F6EECF244321}">
                <p14:modId xmlns:p14="http://schemas.microsoft.com/office/powerpoint/2010/main" val="2684563893"/>
              </p:ext>
            </p:extLst>
          </p:nvPr>
        </p:nvGraphicFramePr>
        <p:xfrm>
          <a:off x="972856" y="1937809"/>
          <a:ext cx="6096000" cy="2743200"/>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3357980082"/>
                    </a:ext>
                  </a:extLst>
                </a:gridCol>
                <a:gridCol w="1219200">
                  <a:extLst>
                    <a:ext uri="{9D8B030D-6E8A-4147-A177-3AD203B41FA5}">
                      <a16:colId xmlns:a16="http://schemas.microsoft.com/office/drawing/2014/main" val="3310417913"/>
                    </a:ext>
                  </a:extLst>
                </a:gridCol>
                <a:gridCol w="1219200">
                  <a:extLst>
                    <a:ext uri="{9D8B030D-6E8A-4147-A177-3AD203B41FA5}">
                      <a16:colId xmlns:a16="http://schemas.microsoft.com/office/drawing/2014/main" val="290122929"/>
                    </a:ext>
                  </a:extLst>
                </a:gridCol>
                <a:gridCol w="1219200">
                  <a:extLst>
                    <a:ext uri="{9D8B030D-6E8A-4147-A177-3AD203B41FA5}">
                      <a16:colId xmlns:a16="http://schemas.microsoft.com/office/drawing/2014/main" val="2625459278"/>
                    </a:ext>
                  </a:extLst>
                </a:gridCol>
                <a:gridCol w="1219200">
                  <a:extLst>
                    <a:ext uri="{9D8B030D-6E8A-4147-A177-3AD203B41FA5}">
                      <a16:colId xmlns:a16="http://schemas.microsoft.com/office/drawing/2014/main" val="1210236279"/>
                    </a:ext>
                  </a:extLst>
                </a:gridCol>
              </a:tblGrid>
              <a:tr h="284261">
                <a:tc>
                  <a:txBody>
                    <a:bodyPr/>
                    <a:lstStyle/>
                    <a:p>
                      <a:pPr algn="ctr"/>
                      <a:r>
                        <a:rPr lang="en-US" dirty="0" smtClean="0">
                          <a:solidFill>
                            <a:schemeClr val="bg1"/>
                          </a:solidFill>
                        </a:rPr>
                        <a:t>A</a:t>
                      </a:r>
                      <a:endParaRPr lang="en-US" dirty="0">
                        <a:solidFill>
                          <a:schemeClr val="bg1"/>
                        </a:solidFill>
                      </a:endParaRPr>
                    </a:p>
                  </a:txBody>
                  <a:tcPr/>
                </a:tc>
                <a:tc>
                  <a:txBody>
                    <a:bodyPr/>
                    <a:lstStyle/>
                    <a:p>
                      <a:pPr algn="ctr"/>
                      <a:r>
                        <a:rPr lang="en-US" dirty="0" smtClean="0"/>
                        <a:t>B</a:t>
                      </a:r>
                      <a:endParaRPr lang="en-US" dirty="0"/>
                    </a:p>
                  </a:txBody>
                  <a:tcPr/>
                </a:tc>
                <a:tc>
                  <a:txBody>
                    <a:bodyPr/>
                    <a:lstStyle/>
                    <a:p>
                      <a:pPr algn="ctr"/>
                      <a:r>
                        <a:rPr lang="en-US" dirty="0" smtClean="0"/>
                        <a:t>C</a:t>
                      </a:r>
                      <a:endParaRPr lang="en-US" dirty="0"/>
                    </a:p>
                  </a:txBody>
                  <a:tcPr/>
                </a:tc>
                <a:tc>
                  <a:txBody>
                    <a:bodyPr/>
                    <a:lstStyle/>
                    <a:p>
                      <a:pPr algn="ctr"/>
                      <a:r>
                        <a:rPr lang="en-US" dirty="0" smtClean="0"/>
                        <a:t>D</a:t>
                      </a:r>
                      <a:endParaRPr lang="en-US" dirty="0"/>
                    </a:p>
                  </a:txBody>
                  <a:tcPr/>
                </a:tc>
                <a:tc>
                  <a:txBody>
                    <a:bodyPr/>
                    <a:lstStyle/>
                    <a:p>
                      <a:pPr algn="ctr"/>
                      <a:r>
                        <a:rPr lang="en-US" dirty="0" smtClean="0"/>
                        <a:t>E</a:t>
                      </a:r>
                      <a:endParaRPr lang="en-US" dirty="0"/>
                    </a:p>
                  </a:txBody>
                  <a:tcPr/>
                </a:tc>
                <a:extLst>
                  <a:ext uri="{0D108BD9-81ED-4DB2-BD59-A6C34878D82A}">
                    <a16:rowId xmlns:a16="http://schemas.microsoft.com/office/drawing/2014/main" val="1556261251"/>
                  </a:ext>
                </a:extLst>
              </a:tr>
              <a:tr h="284261">
                <a:tc>
                  <a:txBody>
                    <a:bodyPr/>
                    <a:lstStyle/>
                    <a:p>
                      <a:pPr algn="ctr"/>
                      <a:r>
                        <a:rPr lang="en-US" dirty="0" smtClean="0">
                          <a:solidFill>
                            <a:schemeClr val="bg1"/>
                          </a:solidFill>
                        </a:rPr>
                        <a:t>1</a:t>
                      </a:r>
                      <a:endParaRPr lang="en-US" dirty="0">
                        <a:solidFill>
                          <a:schemeClr val="bg1"/>
                        </a:solidFill>
                      </a:endParaRPr>
                    </a:p>
                  </a:txBody>
                  <a:tcPr/>
                </a:tc>
                <a:tc>
                  <a:txBody>
                    <a:bodyPr/>
                    <a:lstStyle/>
                    <a:p>
                      <a:pPr algn="ctr"/>
                      <a:r>
                        <a:rPr lang="en-US" dirty="0" smtClean="0">
                          <a:solidFill>
                            <a:schemeClr val="bg1"/>
                          </a:solidFill>
                        </a:rPr>
                        <a:t>10</a:t>
                      </a:r>
                      <a:endParaRPr lang="en-US" dirty="0">
                        <a:solidFill>
                          <a:schemeClr val="bg1"/>
                        </a:solidFill>
                      </a:endParaRPr>
                    </a:p>
                  </a:txBody>
                  <a:tcPr/>
                </a:tc>
                <a:tc>
                  <a:txBody>
                    <a:bodyPr/>
                    <a:lstStyle/>
                    <a:p>
                      <a:pPr algn="ctr"/>
                      <a:r>
                        <a:rPr lang="en-US" dirty="0" smtClean="0">
                          <a:solidFill>
                            <a:schemeClr val="bg1"/>
                          </a:solidFill>
                        </a:rPr>
                        <a:t>1234</a:t>
                      </a:r>
                      <a:endParaRPr lang="en-US" dirty="0">
                        <a:solidFill>
                          <a:schemeClr val="bg1"/>
                        </a:solidFill>
                      </a:endParaRPr>
                    </a:p>
                  </a:txBody>
                  <a:tcPr/>
                </a:tc>
                <a:tc>
                  <a:txBody>
                    <a:bodyPr/>
                    <a:lstStyle/>
                    <a:p>
                      <a:pPr algn="ctr"/>
                      <a:r>
                        <a:rPr lang="en-US" dirty="0" smtClean="0">
                          <a:solidFill>
                            <a:schemeClr val="bg1"/>
                          </a:solidFill>
                        </a:rPr>
                        <a:t>20</a:t>
                      </a:r>
                      <a:endParaRPr lang="en-US" dirty="0">
                        <a:solidFill>
                          <a:schemeClr val="bg1"/>
                        </a:solidFill>
                      </a:endParaRPr>
                    </a:p>
                  </a:txBody>
                  <a:tcPr/>
                </a:tc>
                <a:tc>
                  <a:txBody>
                    <a:bodyPr/>
                    <a:lstStyle/>
                    <a:p>
                      <a:pPr algn="ctr"/>
                      <a:r>
                        <a:rPr lang="en-US" dirty="0" smtClean="0">
                          <a:solidFill>
                            <a:schemeClr val="bg1"/>
                          </a:solidFill>
                        </a:rPr>
                        <a:t>90</a:t>
                      </a:r>
                      <a:endParaRPr lang="en-US" dirty="0">
                        <a:solidFill>
                          <a:schemeClr val="bg1"/>
                        </a:solidFill>
                      </a:endParaRPr>
                    </a:p>
                  </a:txBody>
                  <a:tcPr/>
                </a:tc>
                <a:extLst>
                  <a:ext uri="{0D108BD9-81ED-4DB2-BD59-A6C34878D82A}">
                    <a16:rowId xmlns:a16="http://schemas.microsoft.com/office/drawing/2014/main" val="1334102920"/>
                  </a:ext>
                </a:extLst>
              </a:tr>
              <a:tr h="284261">
                <a:tc>
                  <a:txBody>
                    <a:bodyPr/>
                    <a:lstStyle/>
                    <a:p>
                      <a:pPr algn="ctr"/>
                      <a:r>
                        <a:rPr lang="en-US" dirty="0" smtClean="0">
                          <a:solidFill>
                            <a:schemeClr val="bg1"/>
                          </a:solidFill>
                        </a:rPr>
                        <a:t>2</a:t>
                      </a:r>
                      <a:endParaRPr lang="en-US" dirty="0">
                        <a:solidFill>
                          <a:schemeClr val="bg1"/>
                        </a:solidFill>
                      </a:endParaRPr>
                    </a:p>
                  </a:txBody>
                  <a:tcPr/>
                </a:tc>
                <a:tc>
                  <a:txBody>
                    <a:bodyPr/>
                    <a:lstStyle/>
                    <a:p>
                      <a:pPr algn="ctr"/>
                      <a:r>
                        <a:rPr lang="en-US" dirty="0" smtClean="0">
                          <a:solidFill>
                            <a:schemeClr val="bg1"/>
                          </a:solidFill>
                        </a:rPr>
                        <a:t>20</a:t>
                      </a:r>
                      <a:endParaRPr lang="en-US" dirty="0">
                        <a:solidFill>
                          <a:schemeClr val="bg1"/>
                        </a:solidFill>
                      </a:endParaRPr>
                    </a:p>
                  </a:txBody>
                  <a:tcPr/>
                </a:tc>
                <a:tc>
                  <a:txBody>
                    <a:bodyPr/>
                    <a:lstStyle/>
                    <a:p>
                      <a:pPr algn="ctr"/>
                      <a:r>
                        <a:rPr lang="en-US" dirty="0" smtClean="0">
                          <a:solidFill>
                            <a:schemeClr val="bg1"/>
                          </a:solidFill>
                        </a:rPr>
                        <a:t>567</a:t>
                      </a:r>
                      <a:endParaRPr lang="en-US" dirty="0">
                        <a:solidFill>
                          <a:schemeClr val="bg1"/>
                        </a:solidFill>
                      </a:endParaRPr>
                    </a:p>
                  </a:txBody>
                  <a:tcPr/>
                </a:tc>
                <a:tc>
                  <a:txBody>
                    <a:bodyPr/>
                    <a:lstStyle/>
                    <a:p>
                      <a:pPr algn="ctr"/>
                      <a:r>
                        <a:rPr lang="en-US" dirty="0" smtClean="0">
                          <a:solidFill>
                            <a:schemeClr val="bg1"/>
                          </a:solidFill>
                        </a:rPr>
                        <a:t>21</a:t>
                      </a:r>
                      <a:endParaRPr lang="en-US" dirty="0">
                        <a:solidFill>
                          <a:schemeClr val="bg1"/>
                        </a:solidFill>
                      </a:endParaRPr>
                    </a:p>
                  </a:txBody>
                  <a:tcPr/>
                </a:tc>
                <a:tc>
                  <a:txBody>
                    <a:bodyPr/>
                    <a:lstStyle/>
                    <a:p>
                      <a:pPr algn="ctr"/>
                      <a:r>
                        <a:rPr lang="en-US" dirty="0" smtClean="0">
                          <a:solidFill>
                            <a:schemeClr val="bg1"/>
                          </a:solidFill>
                        </a:rPr>
                        <a:t>91</a:t>
                      </a:r>
                      <a:endParaRPr lang="en-US" dirty="0">
                        <a:solidFill>
                          <a:schemeClr val="bg1"/>
                        </a:solidFill>
                      </a:endParaRPr>
                    </a:p>
                  </a:txBody>
                  <a:tcPr/>
                </a:tc>
                <a:extLst>
                  <a:ext uri="{0D108BD9-81ED-4DB2-BD59-A6C34878D82A}">
                    <a16:rowId xmlns:a16="http://schemas.microsoft.com/office/drawing/2014/main" val="2845062080"/>
                  </a:ext>
                </a:extLst>
              </a:tr>
              <a:tr h="284261">
                <a:tc>
                  <a:txBody>
                    <a:bodyPr/>
                    <a:lstStyle/>
                    <a:p>
                      <a:pPr algn="ctr"/>
                      <a:r>
                        <a:rPr lang="en-US" dirty="0" smtClean="0">
                          <a:solidFill>
                            <a:schemeClr val="bg1"/>
                          </a:solidFill>
                        </a:rPr>
                        <a:t>3</a:t>
                      </a:r>
                      <a:endParaRPr lang="en-US" dirty="0">
                        <a:solidFill>
                          <a:schemeClr val="bg1"/>
                        </a:solidFill>
                      </a:endParaRPr>
                    </a:p>
                  </a:txBody>
                  <a:tcPr/>
                </a:tc>
                <a:tc>
                  <a:txBody>
                    <a:bodyPr/>
                    <a:lstStyle/>
                    <a:p>
                      <a:pPr algn="ctr"/>
                      <a:r>
                        <a:rPr lang="en-US" dirty="0" smtClean="0">
                          <a:solidFill>
                            <a:schemeClr val="bg1"/>
                          </a:solidFill>
                        </a:rPr>
                        <a:t>30</a:t>
                      </a:r>
                      <a:endParaRPr lang="en-US" dirty="0">
                        <a:solidFill>
                          <a:schemeClr val="bg1"/>
                        </a:solidFill>
                      </a:endParaRPr>
                    </a:p>
                  </a:txBody>
                  <a:tcPr/>
                </a:tc>
                <a:tc>
                  <a:txBody>
                    <a:bodyPr/>
                    <a:lstStyle/>
                    <a:p>
                      <a:pPr algn="ctr"/>
                      <a:r>
                        <a:rPr lang="en-US" dirty="0" smtClean="0">
                          <a:solidFill>
                            <a:schemeClr val="bg1"/>
                          </a:solidFill>
                        </a:rPr>
                        <a:t>2533</a:t>
                      </a:r>
                      <a:endParaRPr lang="en-US" dirty="0">
                        <a:solidFill>
                          <a:schemeClr val="bg1"/>
                        </a:solidFill>
                      </a:endParaRPr>
                    </a:p>
                  </a:txBody>
                  <a:tcPr/>
                </a:tc>
                <a:tc>
                  <a:txBody>
                    <a:bodyPr/>
                    <a:lstStyle/>
                    <a:p>
                      <a:pPr algn="ctr"/>
                      <a:r>
                        <a:rPr lang="en-US" dirty="0" smtClean="0">
                          <a:solidFill>
                            <a:schemeClr val="bg1"/>
                          </a:solidFill>
                        </a:rPr>
                        <a:t>22</a:t>
                      </a:r>
                      <a:endParaRPr lang="en-US" dirty="0">
                        <a:solidFill>
                          <a:schemeClr val="bg1"/>
                        </a:solidFill>
                      </a:endParaRPr>
                    </a:p>
                  </a:txBody>
                  <a:tcPr/>
                </a:tc>
                <a:tc>
                  <a:txBody>
                    <a:bodyPr/>
                    <a:lstStyle/>
                    <a:p>
                      <a:pPr algn="ctr"/>
                      <a:r>
                        <a:rPr lang="en-US" dirty="0" smtClean="0">
                          <a:solidFill>
                            <a:schemeClr val="bg1"/>
                          </a:solidFill>
                        </a:rPr>
                        <a:t>92</a:t>
                      </a:r>
                      <a:endParaRPr lang="en-US" dirty="0">
                        <a:solidFill>
                          <a:schemeClr val="bg1"/>
                        </a:solidFill>
                      </a:endParaRPr>
                    </a:p>
                  </a:txBody>
                  <a:tcPr/>
                </a:tc>
                <a:extLst>
                  <a:ext uri="{0D108BD9-81ED-4DB2-BD59-A6C34878D82A}">
                    <a16:rowId xmlns:a16="http://schemas.microsoft.com/office/drawing/2014/main" val="559098837"/>
                  </a:ext>
                </a:extLst>
              </a:tr>
              <a:tr h="284261">
                <a:tc>
                  <a:txBody>
                    <a:bodyPr/>
                    <a:lstStyle/>
                    <a:p>
                      <a:pPr algn="ctr"/>
                      <a:r>
                        <a:rPr lang="en-US" dirty="0" smtClean="0">
                          <a:solidFill>
                            <a:schemeClr val="bg1"/>
                          </a:solidFill>
                        </a:rPr>
                        <a:t>-</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tc>
                  <a:txBody>
                    <a:bodyPr/>
                    <a:lstStyle/>
                    <a:p>
                      <a:pPr algn="ctr"/>
                      <a:r>
                        <a:rPr lang="en-US" dirty="0" smtClean="0">
                          <a:solidFill>
                            <a:schemeClr val="bg1"/>
                          </a:solidFill>
                        </a:rPr>
                        <a:t>23</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extLst>
                  <a:ext uri="{0D108BD9-81ED-4DB2-BD59-A6C34878D82A}">
                    <a16:rowId xmlns:a16="http://schemas.microsoft.com/office/drawing/2014/main" val="3052047956"/>
                  </a:ext>
                </a:extLst>
              </a:tr>
              <a:tr h="284261">
                <a:tc>
                  <a:txBody>
                    <a:bodyPr/>
                    <a:lstStyle/>
                    <a:p>
                      <a:pPr algn="ctr"/>
                      <a:r>
                        <a:rPr lang="en-US" dirty="0" smtClean="0">
                          <a:solidFill>
                            <a:schemeClr val="bg1"/>
                          </a:solidFill>
                        </a:rPr>
                        <a:t>-</a:t>
                      </a:r>
                      <a:endParaRPr lang="en-US" dirty="0">
                        <a:solidFill>
                          <a:schemeClr val="bg1"/>
                        </a:solidFill>
                      </a:endParaRPr>
                    </a:p>
                  </a:txBody>
                  <a:tcPr/>
                </a:tc>
                <a:tc>
                  <a:txBody>
                    <a:bodyPr/>
                    <a:lstStyle/>
                    <a:p>
                      <a:pPr algn="ctr"/>
                      <a:r>
                        <a:rPr lang="en-US" dirty="0" smtClean="0">
                          <a:solidFill>
                            <a:schemeClr val="bg1"/>
                          </a:solidFill>
                        </a:rPr>
                        <a:t>40</a:t>
                      </a:r>
                      <a:endParaRPr lang="en-US" dirty="0">
                        <a:solidFill>
                          <a:schemeClr val="bg1"/>
                        </a:solidFill>
                      </a:endParaRPr>
                    </a:p>
                  </a:txBody>
                  <a:tcPr/>
                </a:tc>
                <a:tc>
                  <a:txBody>
                    <a:bodyPr/>
                    <a:lstStyle/>
                    <a:p>
                      <a:pPr algn="ctr"/>
                      <a:r>
                        <a:rPr lang="en-US" dirty="0" smtClean="0">
                          <a:solidFill>
                            <a:schemeClr val="bg1"/>
                          </a:solidFill>
                        </a:rPr>
                        <a:t>666</a:t>
                      </a:r>
                      <a:endParaRPr lang="en-US" dirty="0">
                        <a:solidFill>
                          <a:schemeClr val="bg1"/>
                        </a:solidFill>
                      </a:endParaRPr>
                    </a:p>
                  </a:txBody>
                  <a:tcPr/>
                </a:tc>
                <a:tc>
                  <a:txBody>
                    <a:bodyPr/>
                    <a:lstStyle/>
                    <a:p>
                      <a:pPr algn="ctr"/>
                      <a:r>
                        <a:rPr lang="en-US" dirty="0" smtClean="0">
                          <a:solidFill>
                            <a:schemeClr val="bg1"/>
                          </a:solidFill>
                        </a:rPr>
                        <a:t>24</a:t>
                      </a:r>
                      <a:endParaRPr lang="en-US" dirty="0">
                        <a:solidFill>
                          <a:schemeClr val="bg1"/>
                        </a:solidFill>
                      </a:endParaRPr>
                    </a:p>
                  </a:txBody>
                  <a:tcPr/>
                </a:tc>
                <a:tc>
                  <a:txBody>
                    <a:bodyPr/>
                    <a:lstStyle/>
                    <a:p>
                      <a:pPr algn="ctr"/>
                      <a:r>
                        <a:rPr lang="en-US" dirty="0" smtClean="0">
                          <a:solidFill>
                            <a:schemeClr val="bg1"/>
                          </a:solidFill>
                        </a:rPr>
                        <a:t>95</a:t>
                      </a:r>
                      <a:endParaRPr lang="en-US" dirty="0">
                        <a:solidFill>
                          <a:schemeClr val="bg1"/>
                        </a:solidFill>
                      </a:endParaRPr>
                    </a:p>
                  </a:txBody>
                  <a:tcPr/>
                </a:tc>
                <a:extLst>
                  <a:ext uri="{0D108BD9-81ED-4DB2-BD59-A6C34878D82A}">
                    <a16:rowId xmlns:a16="http://schemas.microsoft.com/office/drawing/2014/main" val="1894784739"/>
                  </a:ext>
                </a:extLst>
              </a:tr>
              <a:tr h="284261">
                <a:tc>
                  <a:txBody>
                    <a:bodyPr/>
                    <a:lstStyle/>
                    <a:p>
                      <a:pPr algn="ctr"/>
                      <a:r>
                        <a:rPr lang="en-US" dirty="0" smtClean="0">
                          <a:solidFill>
                            <a:schemeClr val="bg1"/>
                          </a:solidFill>
                        </a:rPr>
                        <a:t>6</a:t>
                      </a:r>
                      <a:endParaRPr lang="en-US" dirty="0">
                        <a:solidFill>
                          <a:schemeClr val="bg1"/>
                        </a:solidFill>
                      </a:endParaRPr>
                    </a:p>
                  </a:txBody>
                  <a:tcPr/>
                </a:tc>
                <a:tc>
                  <a:txBody>
                    <a:bodyPr/>
                    <a:lstStyle/>
                    <a:p>
                      <a:pPr algn="ctr"/>
                      <a:r>
                        <a:rPr lang="en-US" dirty="0" smtClean="0">
                          <a:solidFill>
                            <a:schemeClr val="bg1"/>
                          </a:solidFill>
                        </a:rPr>
                        <a:t>50</a:t>
                      </a:r>
                      <a:endParaRPr lang="en-US" dirty="0">
                        <a:solidFill>
                          <a:schemeClr val="bg1"/>
                        </a:solidFill>
                      </a:endParaRPr>
                    </a:p>
                  </a:txBody>
                  <a:tcPr/>
                </a:tc>
                <a:tc>
                  <a:txBody>
                    <a:bodyPr/>
                    <a:lstStyle/>
                    <a:p>
                      <a:pPr algn="ctr"/>
                      <a:r>
                        <a:rPr lang="en-US" dirty="0" smtClean="0">
                          <a:solidFill>
                            <a:schemeClr val="bg1"/>
                          </a:solidFill>
                        </a:rPr>
                        <a:t>786</a:t>
                      </a:r>
                      <a:endParaRPr lang="en-US" dirty="0">
                        <a:solidFill>
                          <a:schemeClr val="bg1"/>
                        </a:solidFill>
                      </a:endParaRPr>
                    </a:p>
                  </a:txBody>
                  <a:tcPr/>
                </a:tc>
                <a:tc>
                  <a:txBody>
                    <a:bodyPr/>
                    <a:lstStyle/>
                    <a:p>
                      <a:pPr algn="ctr"/>
                      <a:r>
                        <a:rPr lang="en-US" dirty="0" smtClean="0">
                          <a:solidFill>
                            <a:schemeClr val="bg1"/>
                          </a:solidFill>
                        </a:rPr>
                        <a:t>25</a:t>
                      </a:r>
                      <a:endParaRPr lang="en-US" dirty="0">
                        <a:solidFill>
                          <a:schemeClr val="bg1"/>
                        </a:solidFill>
                      </a:endParaRPr>
                    </a:p>
                  </a:txBody>
                  <a:tcPr/>
                </a:tc>
                <a:tc>
                  <a:txBody>
                    <a:bodyPr/>
                    <a:lstStyle/>
                    <a:p>
                      <a:pPr algn="ctr"/>
                      <a:r>
                        <a:rPr lang="en-US" dirty="0" smtClean="0">
                          <a:solidFill>
                            <a:schemeClr val="bg1"/>
                          </a:solidFill>
                        </a:rPr>
                        <a:t>96</a:t>
                      </a:r>
                      <a:endParaRPr lang="en-US" dirty="0">
                        <a:solidFill>
                          <a:schemeClr val="bg1"/>
                        </a:solidFill>
                      </a:endParaRPr>
                    </a:p>
                  </a:txBody>
                  <a:tcPr/>
                </a:tc>
                <a:extLst>
                  <a:ext uri="{0D108BD9-81ED-4DB2-BD59-A6C34878D82A}">
                    <a16:rowId xmlns:a16="http://schemas.microsoft.com/office/drawing/2014/main" val="882767059"/>
                  </a:ext>
                </a:extLst>
              </a:tr>
              <a:tr h="284261">
                <a:tc>
                  <a:txBody>
                    <a:bodyPr/>
                    <a:lstStyle/>
                    <a:p>
                      <a:pPr algn="ctr"/>
                      <a:r>
                        <a:rPr lang="en-US" dirty="0" smtClean="0">
                          <a:solidFill>
                            <a:schemeClr val="bg1"/>
                          </a:solidFill>
                        </a:rPr>
                        <a:t>7</a:t>
                      </a:r>
                      <a:endParaRPr lang="en-US" dirty="0">
                        <a:solidFill>
                          <a:schemeClr val="bg1"/>
                        </a:solidFill>
                      </a:endParaRPr>
                    </a:p>
                  </a:txBody>
                  <a:tcPr/>
                </a:tc>
                <a:tc>
                  <a:txBody>
                    <a:bodyPr/>
                    <a:lstStyle/>
                    <a:p>
                      <a:pPr algn="ctr"/>
                      <a:r>
                        <a:rPr lang="en-US" dirty="0" smtClean="0">
                          <a:solidFill>
                            <a:schemeClr val="bg1"/>
                          </a:solidFill>
                        </a:rPr>
                        <a:t>60</a:t>
                      </a:r>
                      <a:endParaRPr lang="en-US" dirty="0">
                        <a:solidFill>
                          <a:schemeClr val="bg1"/>
                        </a:solidFill>
                      </a:endParaRPr>
                    </a:p>
                  </a:txBody>
                  <a:tcPr/>
                </a:tc>
                <a:tc>
                  <a:txBody>
                    <a:bodyPr/>
                    <a:lstStyle/>
                    <a:p>
                      <a:pPr algn="ctr"/>
                      <a:r>
                        <a:rPr lang="en-US" dirty="0" smtClean="0">
                          <a:solidFill>
                            <a:schemeClr val="bg1"/>
                          </a:solidFill>
                        </a:rPr>
                        <a:t>1122</a:t>
                      </a:r>
                      <a:endParaRPr lang="en-US" dirty="0">
                        <a:solidFill>
                          <a:schemeClr val="bg1"/>
                        </a:solidFill>
                      </a:endParaRPr>
                    </a:p>
                  </a:txBody>
                  <a:tcPr/>
                </a:tc>
                <a:tc>
                  <a:txBody>
                    <a:bodyPr/>
                    <a:lstStyle/>
                    <a:p>
                      <a:pPr algn="ctr"/>
                      <a:r>
                        <a:rPr lang="en-US" dirty="0" smtClean="0">
                          <a:solidFill>
                            <a:schemeClr val="bg1"/>
                          </a:solidFill>
                        </a:rPr>
                        <a:t>26</a:t>
                      </a:r>
                      <a:endParaRPr lang="en-US" dirty="0">
                        <a:solidFill>
                          <a:schemeClr val="bg1"/>
                        </a:solidFill>
                      </a:endParaRPr>
                    </a:p>
                  </a:txBody>
                  <a:tcPr/>
                </a:tc>
                <a:tc>
                  <a:txBody>
                    <a:bodyPr/>
                    <a:lstStyle/>
                    <a:p>
                      <a:pPr algn="ctr"/>
                      <a:r>
                        <a:rPr lang="en-US" dirty="0" smtClean="0">
                          <a:solidFill>
                            <a:schemeClr val="bg1"/>
                          </a:solidFill>
                        </a:rPr>
                        <a:t>98</a:t>
                      </a:r>
                      <a:endParaRPr lang="en-US" dirty="0">
                        <a:solidFill>
                          <a:schemeClr val="bg1"/>
                        </a:solidFill>
                      </a:endParaRPr>
                    </a:p>
                  </a:txBody>
                  <a:tcPr/>
                </a:tc>
                <a:extLst>
                  <a:ext uri="{0D108BD9-81ED-4DB2-BD59-A6C34878D82A}">
                    <a16:rowId xmlns:a16="http://schemas.microsoft.com/office/drawing/2014/main" val="3476805026"/>
                  </a:ext>
                </a:extLst>
              </a:tr>
              <a:tr h="284261">
                <a:tc>
                  <a:txBody>
                    <a:bodyPr/>
                    <a:lstStyle/>
                    <a:p>
                      <a:pPr algn="ctr"/>
                      <a:r>
                        <a:rPr lang="en-US" dirty="0" smtClean="0">
                          <a:solidFill>
                            <a:schemeClr val="bg1"/>
                          </a:solidFill>
                        </a:rPr>
                        <a:t>8</a:t>
                      </a:r>
                      <a:endParaRPr lang="en-US" dirty="0">
                        <a:solidFill>
                          <a:schemeClr val="bg1"/>
                        </a:solidFill>
                      </a:endParaRPr>
                    </a:p>
                  </a:txBody>
                  <a:tcPr/>
                </a:tc>
                <a:tc>
                  <a:txBody>
                    <a:bodyPr/>
                    <a:lstStyle/>
                    <a:p>
                      <a:pPr algn="ctr"/>
                      <a:r>
                        <a:rPr lang="en-US" dirty="0" smtClean="0">
                          <a:solidFill>
                            <a:schemeClr val="bg1"/>
                          </a:solidFill>
                        </a:rPr>
                        <a:t>20</a:t>
                      </a:r>
                      <a:endParaRPr lang="en-US" dirty="0">
                        <a:solidFill>
                          <a:schemeClr val="bg1"/>
                        </a:solidFill>
                      </a:endParaRPr>
                    </a:p>
                  </a:txBody>
                  <a:tcPr/>
                </a:tc>
                <a:tc>
                  <a:txBody>
                    <a:bodyPr/>
                    <a:lstStyle/>
                    <a:p>
                      <a:pPr algn="ctr"/>
                      <a:r>
                        <a:rPr lang="en-US" dirty="0" smtClean="0">
                          <a:solidFill>
                            <a:schemeClr val="bg1"/>
                          </a:solidFill>
                        </a:rPr>
                        <a:t>-</a:t>
                      </a:r>
                      <a:endParaRPr lang="en-US" dirty="0">
                        <a:solidFill>
                          <a:schemeClr val="bg1"/>
                        </a:solidFill>
                      </a:endParaRPr>
                    </a:p>
                  </a:txBody>
                  <a:tcPr/>
                </a:tc>
                <a:tc>
                  <a:txBody>
                    <a:bodyPr/>
                    <a:lstStyle/>
                    <a:p>
                      <a:pPr algn="ctr"/>
                      <a:r>
                        <a:rPr lang="en-US" dirty="0" smtClean="0">
                          <a:solidFill>
                            <a:schemeClr val="bg1"/>
                          </a:solidFill>
                        </a:rPr>
                        <a:t>21</a:t>
                      </a:r>
                      <a:endParaRPr lang="en-US" dirty="0">
                        <a:solidFill>
                          <a:schemeClr val="bg1"/>
                        </a:solidFill>
                      </a:endParaRPr>
                    </a:p>
                  </a:txBody>
                  <a:tcPr/>
                </a:tc>
                <a:tc>
                  <a:txBody>
                    <a:bodyPr/>
                    <a:lstStyle/>
                    <a:p>
                      <a:pPr algn="ctr"/>
                      <a:r>
                        <a:rPr lang="en-US" dirty="0" smtClean="0">
                          <a:solidFill>
                            <a:schemeClr val="bg1"/>
                          </a:solidFill>
                        </a:rPr>
                        <a:t>99</a:t>
                      </a:r>
                      <a:endParaRPr lang="en-US" dirty="0">
                        <a:solidFill>
                          <a:schemeClr val="bg1"/>
                        </a:solidFill>
                      </a:endParaRPr>
                    </a:p>
                  </a:txBody>
                  <a:tcPr/>
                </a:tc>
                <a:extLst>
                  <a:ext uri="{0D108BD9-81ED-4DB2-BD59-A6C34878D82A}">
                    <a16:rowId xmlns:a16="http://schemas.microsoft.com/office/drawing/2014/main" val="1407934135"/>
                  </a:ext>
                </a:extLst>
              </a:tr>
            </a:tbl>
          </a:graphicData>
        </a:graphic>
      </p:graphicFrame>
    </p:spTree>
    <p:extLst>
      <p:ext uri="{BB962C8B-B14F-4D97-AF65-F5344CB8AC3E}">
        <p14:creationId xmlns:p14="http://schemas.microsoft.com/office/powerpoint/2010/main" val="41133301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Missing Features</a:t>
            </a:r>
            <a:endParaRPr dirty="0"/>
          </a:p>
        </p:txBody>
      </p:sp>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We can manage the missing features by using the ways,</a:t>
            </a:r>
          </a:p>
          <a:p>
            <a:pPr marL="342900">
              <a:spcAft>
                <a:spcPts val="1600"/>
              </a:spcAft>
              <a:buFont typeface="+mj-lt"/>
              <a:buAutoNum type="arabicPeriod"/>
            </a:pPr>
            <a:r>
              <a:rPr lang="en-US" dirty="0" smtClean="0"/>
              <a:t>Remove the record</a:t>
            </a:r>
          </a:p>
          <a:p>
            <a:pPr marL="0" indent="0">
              <a:spcAft>
                <a:spcPts val="1600"/>
              </a:spcAft>
              <a:buNone/>
            </a:pPr>
            <a:r>
              <a:rPr lang="en-US" dirty="0" smtClean="0"/>
              <a:t>When the dataset  is very large, then in such case, we can remove the missing value record. Suppose if we considered the above feature be very large and the only the subset of the feature is in there. Then, we can remove the most missing feature row. </a:t>
            </a:r>
            <a:endParaRPr lang="en-US" dirty="0"/>
          </a:p>
          <a:p>
            <a:pPr marL="0" indent="0">
              <a:spcAft>
                <a:spcPts val="1600"/>
              </a:spcAft>
              <a:buNone/>
            </a:pPr>
            <a:r>
              <a:rPr lang="en-US" dirty="0" smtClean="0"/>
              <a:t>Here, we can remove the 4</a:t>
            </a:r>
            <a:r>
              <a:rPr lang="en-US" baseline="30000" dirty="0" smtClean="0"/>
              <a:t>th</a:t>
            </a:r>
            <a:r>
              <a:rPr lang="en-US" dirty="0" smtClean="0"/>
              <a:t> and 5</a:t>
            </a:r>
            <a:r>
              <a:rPr lang="en-US" baseline="30000" dirty="0" smtClean="0"/>
              <a:t>th</a:t>
            </a:r>
            <a:r>
              <a:rPr lang="en-US" dirty="0" smtClean="0"/>
              <a:t> row.</a:t>
            </a:r>
            <a:endParaRPr lang="en-US" dirty="0"/>
          </a:p>
          <a:p>
            <a:pPr marL="0" indent="0">
              <a:spcAft>
                <a:spcPts val="1600"/>
              </a:spcAft>
              <a:buNone/>
            </a:pPr>
            <a:r>
              <a:rPr lang="en-US" dirty="0" smtClean="0"/>
              <a:t>2. Create sub model</a:t>
            </a:r>
          </a:p>
          <a:p>
            <a:pPr marL="0" indent="0">
              <a:spcAft>
                <a:spcPts val="1600"/>
              </a:spcAft>
              <a:buNone/>
            </a:pPr>
            <a:r>
              <a:rPr lang="en-US" dirty="0" smtClean="0"/>
              <a:t>This model is computationally expansive. In here we design the small sub model that predict the value of the missing term.</a:t>
            </a:r>
          </a:p>
          <a:p>
            <a:pPr marL="0" indent="0">
              <a:spcAft>
                <a:spcPts val="1600"/>
              </a:spcAft>
              <a:buNone/>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95</a:t>
            </a:fld>
            <a:endParaRPr/>
          </a:p>
        </p:txBody>
      </p:sp>
    </p:spTree>
    <p:extLst>
      <p:ext uri="{BB962C8B-B14F-4D97-AF65-F5344CB8AC3E}">
        <p14:creationId xmlns:p14="http://schemas.microsoft.com/office/powerpoint/2010/main" val="78711165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Missing Features</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In the above data, we have to manage the missing value matrix for 5</a:t>
                </a:r>
                <a:r>
                  <a:rPr lang="en-US" baseline="30000" dirty="0" smtClean="0"/>
                  <a:t>th</a:t>
                </a:r>
                <a:r>
                  <a:rPr lang="en-US" dirty="0" smtClean="0"/>
                  <a:t> row as,</a:t>
                </a:r>
                <a:endParaRPr lang="en-US" dirty="0"/>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40, 666, 24, 95]</m:t>
                      </m:r>
                    </m:oMath>
                  </m:oMathPara>
                </a14:m>
                <a:endParaRPr lang="en-US" dirty="0" smtClean="0"/>
              </a:p>
              <a:p>
                <a:pPr marL="0" indent="0">
                  <a:spcAft>
                    <a:spcPts val="1600"/>
                  </a:spcAft>
                  <a:buNone/>
                </a:pPr>
                <a:r>
                  <a:rPr lang="en-US" dirty="0" smtClean="0"/>
                  <a:t>To create the model, we have to determine the target attribute and non-target attributes as, </a:t>
                </a:r>
              </a:p>
              <a:p>
                <a:pPr marL="0" indent="0">
                  <a:spcAft>
                    <a:spcPts val="1600"/>
                  </a:spcAf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𝑡𝑎𝑟𝑔𝑒𝑡</m:t>
                      </m:r>
                      <m:r>
                        <a:rPr lang="en-US" b="0" i="1" smtClean="0">
                          <a:latin typeface="Cambria Math" panose="02040503050406030204" pitchFamily="18" charset="0"/>
                        </a:rPr>
                        <m:t> </m:t>
                      </m:r>
                      <m:r>
                        <a:rPr lang="en-US" b="0" i="1" smtClean="0">
                          <a:latin typeface="Cambria Math" panose="02040503050406030204" pitchFamily="18" charset="0"/>
                        </a:rPr>
                        <m:t>𝑎𝑡𝑡𝑟𝑖𝑏𝑢𝑡𝑒</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𝑛𝑜𝑛</m:t>
                      </m:r>
                      <m:r>
                        <a:rPr lang="en-US" b="0" i="1" smtClean="0">
                          <a:latin typeface="Cambria Math" panose="02040503050406030204" pitchFamily="18" charset="0"/>
                        </a:rPr>
                        <m:t>−</m:t>
                      </m:r>
                      <m:r>
                        <a:rPr lang="en-US" b="0" i="1" smtClean="0">
                          <a:latin typeface="Cambria Math" panose="02040503050406030204" pitchFamily="18" charset="0"/>
                        </a:rPr>
                        <m:t>𝑡𝑎𝑟𝑔𝑒𝑡</m:t>
                      </m:r>
                      <m:r>
                        <a:rPr lang="en-US" b="0" i="1" smtClean="0">
                          <a:latin typeface="Cambria Math" panose="02040503050406030204" pitchFamily="18" charset="0"/>
                        </a:rPr>
                        <m:t> </m:t>
                      </m:r>
                      <m:r>
                        <a:rPr lang="en-US" b="0" i="1" smtClean="0">
                          <a:latin typeface="Cambria Math" panose="02040503050406030204" pitchFamily="18" charset="0"/>
                        </a:rPr>
                        <m:t>𝑎𝑡𝑡𝑟𝑖𝑏𝑢𝑡𝑒𝑠</m:t>
                      </m:r>
                      <m:r>
                        <a:rPr lang="en-US" b="0" i="1" smtClean="0">
                          <a:latin typeface="Cambria Math" panose="02040503050406030204" pitchFamily="18" charset="0"/>
                        </a:rPr>
                        <m:t>=</m:t>
                      </m:r>
                      <m:r>
                        <a:rPr lang="en-US" b="0" i="1" smtClean="0">
                          <a:latin typeface="Cambria Math" panose="02040503050406030204" pitchFamily="18" charset="0"/>
                        </a:rPr>
                        <m:t>𝐵𝐶𝐷𝐸</m:t>
                      </m:r>
                    </m:oMath>
                  </m:oMathPara>
                </a14:m>
                <a:endParaRPr lang="en-US" b="0" dirty="0" smtClean="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9221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96</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605" y="3453532"/>
            <a:ext cx="3024057" cy="1424277"/>
          </a:xfrm>
          <a:prstGeom prst="rect">
            <a:avLst/>
          </a:prstGeom>
        </p:spPr>
      </p:pic>
    </p:spTree>
    <p:extLst>
      <p:ext uri="{BB962C8B-B14F-4D97-AF65-F5344CB8AC3E}">
        <p14:creationId xmlns:p14="http://schemas.microsoft.com/office/powerpoint/2010/main" val="5782180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Missing Features</a:t>
            </a:r>
            <a:endParaRPr dirty="0"/>
          </a:p>
        </p:txBody>
      </p:sp>
      <mc:AlternateContent xmlns:mc="http://schemas.openxmlformats.org/markup-compatibility/2006" xmlns:a14="http://schemas.microsoft.com/office/drawing/2010/main">
        <mc:Choice Requires="a14">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Here, the model can predict the missing value. </a:t>
                </a:r>
              </a:p>
              <a:p>
                <a:pPr marL="0" indent="0">
                  <a:spcAft>
                    <a:spcPts val="1600"/>
                  </a:spcAft>
                  <a:buNone/>
                </a:pPr>
                <a:r>
                  <a:rPr lang="en-US" dirty="0" smtClean="0"/>
                  <a:t>3. Automatic Strategy</a:t>
                </a:r>
              </a:p>
              <a:p>
                <a:pPr marL="0" indent="0">
                  <a:spcAft>
                    <a:spcPts val="1600"/>
                  </a:spcAft>
                  <a:buNone/>
                </a:pPr>
                <a:r>
                  <a:rPr lang="en-US" dirty="0" smtClean="0"/>
                  <a:t>Solves using mean, median and mode. </a:t>
                </a:r>
              </a:p>
              <a:p>
                <a:pPr marL="0" indent="0">
                  <a:spcAft>
                    <a:spcPts val="1600"/>
                  </a:spcAft>
                  <a:buNone/>
                </a:pPr>
                <a:r>
                  <a:rPr lang="en-US" dirty="0" smtClean="0"/>
                  <a:t>For E, we have data as, 90, 91, 92, -, 95, 96, 98, 99. </a:t>
                </a:r>
              </a:p>
              <a:p>
                <a:pPr marL="0" indent="0">
                  <a:spcAft>
                    <a:spcPts val="1600"/>
                  </a:spcAft>
                  <a:buNone/>
                </a:pPr>
                <a:r>
                  <a:rPr lang="en-US" dirty="0" smtClean="0"/>
                  <a:t>We have to find the missing dash(-) value.</a:t>
                </a:r>
              </a:p>
              <a:p>
                <a:pPr marL="0" indent="0">
                  <a:spcAft>
                    <a:spcPts val="1600"/>
                  </a:spcAft>
                  <a:buNone/>
                </a:pPr>
                <a:r>
                  <a:rPr lang="en-US" dirty="0" smtClean="0"/>
                  <a:t>Using mean Approach, </a:t>
                </a:r>
              </a:p>
              <a:p>
                <a:pPr marL="0" indent="0">
                  <a:spcAft>
                    <a:spcPts val="1600"/>
                  </a:spcAft>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90+91+92+95+96+98+99</m:t>
                          </m:r>
                        </m:num>
                        <m:den>
                          <m:r>
                            <a:rPr lang="en-US" b="0" i="1" smtClean="0">
                              <a:latin typeface="Cambria Math" panose="02040503050406030204" pitchFamily="18" charset="0"/>
                            </a:rPr>
                            <m:t>7</m:t>
                          </m:r>
                        </m:den>
                      </m:f>
                      <m:r>
                        <a:rPr lang="en-US" b="0" i="1" smtClean="0">
                          <a:latin typeface="Cambria Math" panose="02040503050406030204" pitchFamily="18" charset="0"/>
                        </a:rPr>
                        <m:t>=94.42=94(</m:t>
                      </m:r>
                      <m:r>
                        <a:rPr lang="en-US" b="0" i="1" smtClean="0">
                          <a:latin typeface="Cambria Math" panose="02040503050406030204" pitchFamily="18" charset="0"/>
                        </a:rPr>
                        <m:t>𝑎𝑝𝑝𝑟𝑜𝑥</m:t>
                      </m:r>
                      <m:r>
                        <a:rPr lang="en-US" b="0" i="1" smtClean="0">
                          <a:latin typeface="Cambria Math" panose="02040503050406030204" pitchFamily="18" charset="0"/>
                        </a:rPr>
                        <m:t>)</m:t>
                      </m:r>
                    </m:oMath>
                  </m:oMathPara>
                </a14:m>
                <a:endParaRPr lang="en-US" dirty="0" smtClean="0"/>
              </a:p>
              <a:p>
                <a:pPr marL="0" indent="0">
                  <a:spcAft>
                    <a:spcPts val="1600"/>
                  </a:spcAft>
                  <a:buNone/>
                </a:pPr>
                <a:endParaRPr lang="en-US" dirty="0" smtClean="0"/>
              </a:p>
            </p:txBody>
          </p:sp>
        </mc:Choice>
        <mc:Fallback xmlns="">
          <p:sp>
            <p:nvSpPr>
              <p:cNvPr id="80" name="Google Shape;80;p16"/>
              <p:cNvSpPr txBox="1">
                <a:spLocks noGrp="1" noRot="1" noChangeAspect="1" noMove="1" noResize="1" noEditPoints="1" noAdjustHandles="1" noChangeArrowheads="1" noChangeShapeType="1" noTextEdit="1"/>
              </p:cNvSpPr>
              <p:nvPr>
                <p:ph type="body" idx="1"/>
              </p:nvPr>
            </p:nvSpPr>
            <p:spPr>
              <a:xfrm>
                <a:off x="311700" y="1152473"/>
                <a:ext cx="8520600" cy="3922136"/>
              </a:xfrm>
              <a:prstGeom prst="rect">
                <a:avLst/>
              </a:prstGeom>
              <a:blipFill>
                <a:blip r:embed="rId3"/>
                <a:stretch>
                  <a:fillRect l="-572"/>
                </a:stretch>
              </a:blipFill>
            </p:spPr>
            <p:txBody>
              <a:bodyPr/>
              <a:lstStyle/>
              <a:p>
                <a:r>
                  <a:rPr lang="en-US">
                    <a:noFill/>
                  </a:rPr>
                  <a:t> </a:t>
                </a:r>
              </a:p>
            </p:txBody>
          </p:sp>
        </mc:Fallback>
      </mc:AlternateContent>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97</a:t>
            </a:fld>
            <a:endParaRPr/>
          </a:p>
        </p:txBody>
      </p:sp>
    </p:spTree>
    <p:extLst>
      <p:ext uri="{BB962C8B-B14F-4D97-AF65-F5344CB8AC3E}">
        <p14:creationId xmlns:p14="http://schemas.microsoft.com/office/powerpoint/2010/main" val="22482149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smtClean="0"/>
              <a:t>Managing Missing Features</a:t>
            </a:r>
            <a:endParaRPr dirty="0"/>
          </a:p>
        </p:txBody>
      </p:sp>
      <p:sp>
        <p:nvSpPr>
          <p:cNvPr id="80" name="Google Shape;80;p16"/>
          <p:cNvSpPr txBox="1">
            <a:spLocks noGrp="1"/>
          </p:cNvSpPr>
          <p:nvPr>
            <p:ph type="body" idx="1"/>
          </p:nvPr>
        </p:nvSpPr>
        <p:spPr>
          <a:xfrm>
            <a:off x="311700" y="1152473"/>
            <a:ext cx="8520600" cy="3922136"/>
          </a:xfrm>
          <a:prstGeom prst="rect">
            <a:avLst/>
          </a:prstGeom>
        </p:spPr>
        <p:txBody>
          <a:bodyPr spcFirstLastPara="1" wrap="square" lIns="91425" tIns="91425" rIns="91425" bIns="91425" anchor="t" anchorCtr="0">
            <a:noAutofit/>
          </a:bodyPr>
          <a:lstStyle/>
          <a:p>
            <a:pPr marL="0" indent="0">
              <a:spcAft>
                <a:spcPts val="1600"/>
              </a:spcAft>
              <a:buNone/>
            </a:pPr>
            <a:r>
              <a:rPr lang="en-US" dirty="0" smtClean="0"/>
              <a:t>Now, we replace the missing value as, 94. Same goes to median and mode. </a:t>
            </a:r>
          </a:p>
          <a:p>
            <a:pPr marL="285750" indent="-285750">
              <a:spcAft>
                <a:spcPts val="1600"/>
              </a:spcAft>
            </a:pPr>
            <a:r>
              <a:rPr lang="en-US" dirty="0" smtClean="0"/>
              <a:t>This is how, we can manage the missing value.</a:t>
            </a:r>
          </a:p>
          <a:p>
            <a:pPr marL="0" indent="0">
              <a:spcAft>
                <a:spcPts val="1600"/>
              </a:spcAft>
              <a:buNone/>
            </a:pPr>
            <a:endParaRPr lang="en-US" dirty="0" smtClean="0"/>
          </a:p>
        </p:txBody>
      </p:sp>
      <p:sp>
        <p:nvSpPr>
          <p:cNvPr id="81" name="Google Shape;81;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98</a:t>
            </a:fld>
            <a:endParaRPr/>
          </a:p>
        </p:txBody>
      </p:sp>
    </p:spTree>
    <p:extLst>
      <p:ext uri="{BB962C8B-B14F-4D97-AF65-F5344CB8AC3E}">
        <p14:creationId xmlns:p14="http://schemas.microsoft.com/office/powerpoint/2010/main" val="33258539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244000" y="231539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Managing Categorial Data</a:t>
            </a:r>
            <a:endParaRPr dirty="0"/>
          </a:p>
        </p:txBody>
      </p:sp>
      <p:sp>
        <p:nvSpPr>
          <p:cNvPr id="74" name="Google Shape;7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99</a:t>
            </a:fld>
            <a:endParaRPr/>
          </a:p>
        </p:txBody>
      </p:sp>
    </p:spTree>
    <p:extLst>
      <p:ext uri="{BB962C8B-B14F-4D97-AF65-F5344CB8AC3E}">
        <p14:creationId xmlns:p14="http://schemas.microsoft.com/office/powerpoint/2010/main" val="2278501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2725</TotalTime>
  <Words>5510</Words>
  <Application>Microsoft Office PowerPoint</Application>
  <PresentationFormat>On-screen Show (16:9)</PresentationFormat>
  <Paragraphs>1374</Paragraphs>
  <Slides>169</Slides>
  <Notes>169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169</vt:i4>
      </vt:variant>
    </vt:vector>
  </HeadingPairs>
  <TitlesOfParts>
    <vt:vector size="175" baseType="lpstr">
      <vt:lpstr>Average</vt:lpstr>
      <vt:lpstr>Cambria Math</vt:lpstr>
      <vt:lpstr>Oswald</vt:lpstr>
      <vt:lpstr>Arial</vt:lpstr>
      <vt:lpstr>Symbol</vt:lpstr>
      <vt:lpstr>Slate</vt:lpstr>
      <vt:lpstr>Mathematics for Intelligence </vt:lpstr>
      <vt:lpstr>Covered</vt:lpstr>
      <vt:lpstr>Covered</vt:lpstr>
      <vt:lpstr>Covered</vt:lpstr>
      <vt:lpstr>System of Linear Equations</vt:lpstr>
      <vt:lpstr>Example of System of Linear Equations</vt:lpstr>
      <vt:lpstr>System of Linear Equations for AI</vt:lpstr>
      <vt:lpstr>System of Linear Equations for AI</vt:lpstr>
      <vt:lpstr>Matrix</vt:lpstr>
      <vt:lpstr>Matrix</vt:lpstr>
      <vt:lpstr>Matrix</vt:lpstr>
      <vt:lpstr>Matrix for AI</vt:lpstr>
      <vt:lpstr>Matrix for AI</vt:lpstr>
      <vt:lpstr>Matrix for AI</vt:lpstr>
      <vt:lpstr>Matrix for AI</vt:lpstr>
      <vt:lpstr>Lineraly Dependent and Independent Vectors</vt:lpstr>
      <vt:lpstr>Lineraly Dependent and Independent Vectors for AI</vt:lpstr>
      <vt:lpstr>Linear Transformation of vectors</vt:lpstr>
      <vt:lpstr>Linear Transformation of vectors</vt:lpstr>
      <vt:lpstr>Linear Transformation of vectors for AI</vt:lpstr>
      <vt:lpstr>Angles between vectors</vt:lpstr>
      <vt:lpstr>Angles between vectors for AI</vt:lpstr>
      <vt:lpstr>Angles between vectors for AI</vt:lpstr>
      <vt:lpstr>Norms</vt:lpstr>
      <vt:lpstr>Norms</vt:lpstr>
      <vt:lpstr>Norms</vt:lpstr>
      <vt:lpstr>Norms for AI</vt:lpstr>
      <vt:lpstr>Orthogonal Projection</vt:lpstr>
      <vt:lpstr>Orthogonal Projection for AI</vt:lpstr>
      <vt:lpstr>Determinants and trace</vt:lpstr>
      <vt:lpstr>Determinant and trace for AI</vt:lpstr>
      <vt:lpstr>PCA(Principle Component Analysis)</vt:lpstr>
      <vt:lpstr>Eigenvalue and Eigenvector</vt:lpstr>
      <vt:lpstr>Eigenvalue and Eigenvector for AI</vt:lpstr>
      <vt:lpstr>Co-variance</vt:lpstr>
      <vt:lpstr>Example of PCA</vt:lpstr>
      <vt:lpstr>Example of PCA</vt:lpstr>
      <vt:lpstr>SVD(Singular Value Decomposition)</vt:lpstr>
      <vt:lpstr>SVD with Examples</vt:lpstr>
      <vt:lpstr>SVD with Examples</vt:lpstr>
      <vt:lpstr>SVD with Examples</vt:lpstr>
      <vt:lpstr>Matrix Approximation through SVD</vt:lpstr>
      <vt:lpstr>Matrix Approximation through SVD</vt:lpstr>
      <vt:lpstr>Naïve Bayes</vt:lpstr>
      <vt:lpstr>Bayesian Classification</vt:lpstr>
      <vt:lpstr>Example and Use in AI </vt:lpstr>
      <vt:lpstr>Example and Use in AI </vt:lpstr>
      <vt:lpstr>Naïve Bayes Algorithms in AI </vt:lpstr>
      <vt:lpstr>SVM(Support Vector Machine)</vt:lpstr>
      <vt:lpstr>SVM</vt:lpstr>
      <vt:lpstr>SVM</vt:lpstr>
      <vt:lpstr>SVM</vt:lpstr>
      <vt:lpstr>SVM</vt:lpstr>
      <vt:lpstr>SVM</vt:lpstr>
      <vt:lpstr>Kernalization/ Kernel Trick</vt:lpstr>
      <vt:lpstr>Kernalization/ Kernel Trick</vt:lpstr>
      <vt:lpstr>Linear Regression</vt:lpstr>
      <vt:lpstr>Linear Regression</vt:lpstr>
      <vt:lpstr>Linear Regression</vt:lpstr>
      <vt:lpstr>Linear Regression</vt:lpstr>
      <vt:lpstr>Decision Trees</vt:lpstr>
      <vt:lpstr>Decision Trees</vt:lpstr>
      <vt:lpstr>Decision Trees</vt:lpstr>
      <vt:lpstr>Decision Trees</vt:lpstr>
      <vt:lpstr>Decision Trees</vt:lpstr>
      <vt:lpstr>Decision Trees</vt:lpstr>
      <vt:lpstr>Decision Trees</vt:lpstr>
      <vt:lpstr>Decision Trees</vt:lpstr>
      <vt:lpstr>Decision Trees</vt:lpstr>
      <vt:lpstr>KNN(K-Nearest Neighbors)</vt:lpstr>
      <vt:lpstr>KNN</vt:lpstr>
      <vt:lpstr>KNN</vt:lpstr>
      <vt:lpstr>KNN</vt:lpstr>
      <vt:lpstr>KNN</vt:lpstr>
      <vt:lpstr>K-Means Clustering</vt:lpstr>
      <vt:lpstr>K-Means Clustering</vt:lpstr>
      <vt:lpstr>K-Means Clustering</vt:lpstr>
      <vt:lpstr>K-Means Clustering</vt:lpstr>
      <vt:lpstr>K-Means Clustering</vt:lpstr>
      <vt:lpstr>K-Means Clustering</vt:lpstr>
      <vt:lpstr>K-Means Clustering in AI</vt:lpstr>
      <vt:lpstr>Feature Selection Technique</vt:lpstr>
      <vt:lpstr>Feature Selection Technique</vt:lpstr>
      <vt:lpstr>Feature Selection Technique</vt:lpstr>
      <vt:lpstr>Feature Selection Technique</vt:lpstr>
      <vt:lpstr>Feature Selection Technique</vt:lpstr>
      <vt:lpstr>Feature Selection Technique</vt:lpstr>
      <vt:lpstr>Feature Selection Technique</vt:lpstr>
      <vt:lpstr>Confusion Matrix</vt:lpstr>
      <vt:lpstr>Confusion Matrix</vt:lpstr>
      <vt:lpstr>Confusion Matrix</vt:lpstr>
      <vt:lpstr>Confusion Matrix</vt:lpstr>
      <vt:lpstr>Managing Missing Features</vt:lpstr>
      <vt:lpstr>Managing Missing Features</vt:lpstr>
      <vt:lpstr>Managing Missing Features</vt:lpstr>
      <vt:lpstr>Managing Missing Features</vt:lpstr>
      <vt:lpstr>Managing Missing Features</vt:lpstr>
      <vt:lpstr>Managing Missing Features</vt:lpstr>
      <vt:lpstr>Managing Categorial Data</vt:lpstr>
      <vt:lpstr>Managing Categorical Data</vt:lpstr>
      <vt:lpstr>Managing Missing Features</vt:lpstr>
      <vt:lpstr>Managing Missing Features</vt:lpstr>
      <vt:lpstr>Managing Missing Features</vt:lpstr>
      <vt:lpstr>Managing Categorical Data</vt:lpstr>
      <vt:lpstr>Regularization</vt:lpstr>
      <vt:lpstr>Regularization</vt:lpstr>
      <vt:lpstr>Regularization</vt:lpstr>
      <vt:lpstr>Regularization</vt:lpstr>
      <vt:lpstr>Regularization</vt:lpstr>
      <vt:lpstr>Regularization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Backpropagation in AI</vt:lpstr>
      <vt:lpstr>Probability Distribution</vt:lpstr>
      <vt:lpstr>Bernoulli Distribution</vt:lpstr>
      <vt:lpstr>Bernoulli Distribution</vt:lpstr>
      <vt:lpstr>Bernoulli Distribution</vt:lpstr>
      <vt:lpstr>Uniform Distribution</vt:lpstr>
      <vt:lpstr>Ensemble Learning</vt:lpstr>
      <vt:lpstr>Ensemble Learning</vt:lpstr>
      <vt:lpstr>Ensemble Learning</vt:lpstr>
      <vt:lpstr>Ensemble Learning</vt:lpstr>
      <vt:lpstr>Voting Classifier</vt:lpstr>
      <vt:lpstr>Voting Classifier</vt:lpstr>
      <vt:lpstr>Random Forest</vt:lpstr>
      <vt:lpstr>Random Forest</vt:lpstr>
      <vt:lpstr>Random Forest</vt:lpstr>
      <vt:lpstr>Random Forest</vt:lpstr>
      <vt:lpstr>DBSCAN</vt:lpstr>
      <vt:lpstr>DBSCAN</vt:lpstr>
      <vt:lpstr>DBSCAN</vt:lpstr>
      <vt:lpstr>DBSCAN</vt:lpstr>
      <vt:lpstr>DBSCAN</vt:lpstr>
      <vt:lpstr>Hierachical Clustering</vt:lpstr>
      <vt:lpstr>Hierarchical Clustering</vt:lpstr>
      <vt:lpstr>Agglomerative Clustering (Single Linkage)</vt:lpstr>
      <vt:lpstr>Agglomerative Clustering (Single Linkage)</vt:lpstr>
      <vt:lpstr>Agglomerative Clustering (Single Linkage)</vt:lpstr>
      <vt:lpstr>Genetic Algorithms</vt:lpstr>
      <vt:lpstr>Genetic Algorithms</vt:lpstr>
      <vt:lpstr>Genetic Algorithms</vt:lpstr>
      <vt:lpstr>Simple Genetic Algorithms</vt:lpstr>
      <vt:lpstr>Convergence Criteria</vt:lpstr>
      <vt:lpstr>Chromosome : Encoding</vt:lpstr>
      <vt:lpstr>Chromosome : Encoding</vt:lpstr>
      <vt:lpstr>Chromosome : Knapsack Problem</vt:lpstr>
      <vt:lpstr>Reproduction : Crossover</vt:lpstr>
      <vt:lpstr>Reproduction : Crossover</vt:lpstr>
      <vt:lpstr>Reproduction : Crossover</vt:lpstr>
      <vt:lpstr>Reproduction : Crossover</vt:lpstr>
      <vt:lpstr>Mutation</vt:lpstr>
      <vt:lpstr>Roulette Wheel Selection</vt:lpstr>
      <vt:lpstr>Roulette Wheel Selection</vt:lpstr>
      <vt:lpstr>Rank Based Selection</vt:lpstr>
      <vt:lpstr>Fourier Transform</vt:lpstr>
      <vt:lpstr>Fourier Transform</vt:lpstr>
      <vt:lpstr>Fourier Transform</vt:lpstr>
      <vt:lpstr>Fourier Transform</vt:lpstr>
      <vt:lpstr>Fourier Transform</vt:lpstr>
      <vt:lpstr>Fourier Transform</vt:lpstr>
      <vt:lpstr>Fourier Transform</vt:lpstr>
      <vt:lpstr>Fourier Transform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for Intelligence </dc:title>
  <cp:lastModifiedBy>C0MMAND3R3</cp:lastModifiedBy>
  <cp:revision>291</cp:revision>
  <dcterms:modified xsi:type="dcterms:W3CDTF">2019-09-05T12:14:47Z</dcterms:modified>
</cp:coreProperties>
</file>